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168F1-0A6C-4F40-BCF5-0C0214101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Affair Recovery: It Doesn’t Have to be the 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402EE-D67D-4CA9-93B8-6D1C38A4B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Sessoms, MA, LPC, LMFT, CST</a:t>
            </a:r>
          </a:p>
        </p:txBody>
      </p:sp>
    </p:spTree>
    <p:extLst>
      <p:ext uri="{BB962C8B-B14F-4D97-AF65-F5344CB8AC3E}">
        <p14:creationId xmlns:p14="http://schemas.microsoft.com/office/powerpoint/2010/main" val="38503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F69D-FB91-40ED-84BA-25D43656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A3FFF-246F-416A-91B7-307D910F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Estimates for Affairs extend from high percentages to low percentages</a:t>
            </a:r>
          </a:p>
          <a:p>
            <a:r>
              <a:rPr lang="en-US" dirty="0"/>
              <a:t>Some say as high as 80% of all couples will experience an affair within their relationship</a:t>
            </a:r>
          </a:p>
          <a:p>
            <a:r>
              <a:rPr lang="en-US" dirty="0"/>
              <a:t>Other estimates say as low as 1 in 4 men and 1 in 5 women will have an affair during the life of their relationship with a spouse</a:t>
            </a:r>
          </a:p>
          <a:p>
            <a:r>
              <a:rPr lang="en-US" dirty="0"/>
              <a:t>Accuracy depends on definition of “affair”</a:t>
            </a:r>
          </a:p>
        </p:txBody>
      </p:sp>
    </p:spTree>
    <p:extLst>
      <p:ext uri="{BB962C8B-B14F-4D97-AF65-F5344CB8AC3E}">
        <p14:creationId xmlns:p14="http://schemas.microsoft.com/office/powerpoint/2010/main" val="315461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ECE1-9CFA-47D8-9FD6-4D664958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Defining Affairs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1473-BB99-45C1-9BB9-983125AD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Not an easy task… who gets to define that an affair has actually occurred?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Social considerations? Spiritual issues? Relational Expectations?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It is not uncommon to run into: “He or she had an affair!” to which the accused partner states “It wasn’t an affair!”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Dictionary.com – Adulterate: Render something poorer in quality by adding another substance, typically an inferior one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Physical, emotional, Fantasy/Electronic, Sexual, or Financial?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deep is the subjective distress? Distress most likely based on an elevated view of the marriage or relationship – key to understanding trauma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Helpful view: Relational Trauma Centered in Trust Loss</a:t>
            </a:r>
          </a:p>
        </p:txBody>
      </p:sp>
    </p:spTree>
    <p:extLst>
      <p:ext uri="{BB962C8B-B14F-4D97-AF65-F5344CB8AC3E}">
        <p14:creationId xmlns:p14="http://schemas.microsoft.com/office/powerpoint/2010/main" val="87495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A2D25-0D18-4240-BF8A-C3E064A0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Phases of an Affair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BC777-951E-489B-85E6-38FA5197D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Doug Rosenau, Celebration of Sex, 2002</a:t>
            </a:r>
          </a:p>
          <a:p>
            <a:pPr lvl="1"/>
            <a:r>
              <a:rPr lang="en-US" dirty="0"/>
              <a:t>Inception</a:t>
            </a:r>
          </a:p>
          <a:p>
            <a:pPr lvl="1"/>
            <a:r>
              <a:rPr lang="en-US" dirty="0" err="1"/>
              <a:t>Prediscovery</a:t>
            </a:r>
            <a:endParaRPr lang="en-US" dirty="0"/>
          </a:p>
          <a:p>
            <a:pPr lvl="1"/>
            <a:r>
              <a:rPr lang="en-US" dirty="0"/>
              <a:t>Discovery</a:t>
            </a:r>
          </a:p>
          <a:p>
            <a:pPr lvl="1"/>
            <a:r>
              <a:rPr lang="en-US" dirty="0"/>
              <a:t>Recovery</a:t>
            </a:r>
          </a:p>
          <a:p>
            <a:pPr lvl="1"/>
            <a:r>
              <a:rPr lang="en-US" dirty="0"/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34956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116D2-13A3-4DB1-9567-2C8061D1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 Focal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DAFED-EF88-4DB6-A053-00D94BDA9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Neutrality of the therapist toward both spouses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Must not favor the offended or become defender of the offender</a:t>
            </a:r>
          </a:p>
          <a:p>
            <a:r>
              <a:rPr lang="en-US" dirty="0">
                <a:solidFill>
                  <a:srgbClr val="7030A0"/>
                </a:solidFill>
              </a:rPr>
              <a:t>Identify and maintain the choice for the affair behavior is with the offending spouse</a:t>
            </a:r>
          </a:p>
          <a:p>
            <a:r>
              <a:rPr lang="en-US" dirty="0">
                <a:solidFill>
                  <a:srgbClr val="7030A0"/>
                </a:solidFill>
              </a:rPr>
              <a:t>Focus on the conflict process and not conflict resolution; Redevelop the communication system; Give skills for home</a:t>
            </a:r>
          </a:p>
          <a:p>
            <a:r>
              <a:rPr lang="en-US" dirty="0">
                <a:solidFill>
                  <a:srgbClr val="7030A0"/>
                </a:solidFill>
              </a:rPr>
              <a:t>Sexual Intimacy may take time to redevelop – no rush</a:t>
            </a:r>
          </a:p>
          <a:p>
            <a:r>
              <a:rPr lang="en-US" dirty="0">
                <a:solidFill>
                  <a:srgbClr val="7030A0"/>
                </a:solidFill>
              </a:rPr>
              <a:t>Heal from the Trauma individually and as a couple and then make a new marriage</a:t>
            </a:r>
          </a:p>
        </p:txBody>
      </p:sp>
    </p:spTree>
    <p:extLst>
      <p:ext uri="{BB962C8B-B14F-4D97-AF65-F5344CB8AC3E}">
        <p14:creationId xmlns:p14="http://schemas.microsoft.com/office/powerpoint/2010/main" val="273803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9ACEB-CE53-4BB7-8C55-053F4210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Treatment Focal Points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CB45-8552-4F19-B4FF-3E68BAD2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Spouse who had the affair most always heals faster</a:t>
            </a:r>
          </a:p>
          <a:p>
            <a:r>
              <a:rPr lang="en-US" dirty="0">
                <a:solidFill>
                  <a:srgbClr val="7030A0"/>
                </a:solidFill>
              </a:rPr>
              <a:t>Establish hope – The Outcome of Most Affair Recovery is a better marriage</a:t>
            </a:r>
          </a:p>
          <a:p>
            <a:r>
              <a:rPr lang="en-US" dirty="0">
                <a:solidFill>
                  <a:srgbClr val="7030A0"/>
                </a:solidFill>
              </a:rPr>
              <a:t>Guide through Grief and Confusion</a:t>
            </a:r>
          </a:p>
          <a:p>
            <a:r>
              <a:rPr lang="en-US" dirty="0">
                <a:solidFill>
                  <a:srgbClr val="7030A0"/>
                </a:solidFill>
              </a:rPr>
              <a:t>When crisis has passed, begin to deal with the “cancer”</a:t>
            </a:r>
          </a:p>
          <a:p>
            <a:r>
              <a:rPr lang="en-US" dirty="0">
                <a:solidFill>
                  <a:srgbClr val="7030A0"/>
                </a:solidFill>
              </a:rPr>
              <a:t>STD screening immediately even if just oral sex or one night stand; protection involved – doesn’t matter</a:t>
            </a:r>
          </a:p>
          <a:p>
            <a:r>
              <a:rPr lang="en-US" dirty="0">
                <a:solidFill>
                  <a:srgbClr val="7030A0"/>
                </a:solidFill>
              </a:rPr>
              <a:t>Trust Bucket</a:t>
            </a:r>
          </a:p>
          <a:p>
            <a:r>
              <a:rPr lang="en-US" dirty="0">
                <a:solidFill>
                  <a:srgbClr val="7030A0"/>
                </a:solidFill>
              </a:rPr>
              <a:t>Cast a vision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256932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F292-F0CE-415D-B91A-8CFF9CAE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Individual Concerns of Each Spouse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8F11C-D0BB-431C-B3DF-61A97BC41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Ensure that each spouse takes care of themselves – proper self care, personal responsibility for healing, and adequate coping techniques… community support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Assess for addictions or co-dependency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Pathway for offender – Become Trustworthy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Pathway for the Non-offending – Become Trust Giving</a:t>
            </a:r>
          </a:p>
        </p:txBody>
      </p:sp>
    </p:spTree>
    <p:extLst>
      <p:ext uri="{BB962C8B-B14F-4D97-AF65-F5344CB8AC3E}">
        <p14:creationId xmlns:p14="http://schemas.microsoft.com/office/powerpoint/2010/main" val="275646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B8B1-F5CB-4FD5-BC55-F4E6F4205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Example of Treatment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4D6C4-7520-4FBB-8BA7-674D5A209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Semi-Narrative Approach – Dr. Stephen Levin</a:t>
            </a:r>
          </a:p>
          <a:p>
            <a:pPr lvl="1"/>
            <a:r>
              <a:rPr lang="en-US" dirty="0"/>
              <a:t>“Infidelity” Handbook of Clinical Sexuality for Mental Health Professionals, 2010; Ch. 6</a:t>
            </a:r>
          </a:p>
          <a:p>
            <a:r>
              <a:rPr lang="en-US" dirty="0"/>
              <a:t>The role of therapist – Assist client in revealing internal distress</a:t>
            </a:r>
          </a:p>
          <a:p>
            <a:r>
              <a:rPr lang="en-US" dirty="0"/>
              <a:t>Therapist again is neutral toward spouses and outcomes</a:t>
            </a:r>
          </a:p>
          <a:p>
            <a:r>
              <a:rPr lang="en-US" dirty="0"/>
              <a:t>Assist clients in expressing and personalizing meaning of affair</a:t>
            </a:r>
          </a:p>
          <a:p>
            <a:r>
              <a:rPr lang="en-US" dirty="0"/>
              <a:t>Heightened focus on the “Crisis of the Betrayed;” Special focus on the “Mind” of the Betrayer</a:t>
            </a:r>
          </a:p>
          <a:p>
            <a:r>
              <a:rPr lang="en-US" dirty="0"/>
              <a:t>Write a new story; Redefine Life Structures</a:t>
            </a:r>
          </a:p>
        </p:txBody>
      </p:sp>
    </p:spTree>
    <p:extLst>
      <p:ext uri="{BB962C8B-B14F-4D97-AF65-F5344CB8AC3E}">
        <p14:creationId xmlns:p14="http://schemas.microsoft.com/office/powerpoint/2010/main" val="304193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7A0C-CFF4-4CEC-9A1C-EEA24C87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92DE-CF9B-4456-A2B6-14115D462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of this presentation are available in person through the Institute of Sexual Wholeness</a:t>
            </a:r>
          </a:p>
          <a:p>
            <a:pPr lvl="1"/>
            <a:r>
              <a:rPr lang="en-US" dirty="0"/>
              <a:t>“Counseling Infidelity” Lecture By Dr. Mike Sytsma, Spring 2015</a:t>
            </a:r>
          </a:p>
          <a:p>
            <a:r>
              <a:rPr lang="en-US" dirty="0"/>
              <a:t>Celebration of Sex, Dr. Doug Rosenau, 2002</a:t>
            </a:r>
          </a:p>
          <a:p>
            <a:r>
              <a:rPr lang="en-US" dirty="0"/>
              <a:t>Handbook of Clinical Sexuality for Mental Health Professionals, 2010, Ed. By Stephen Levin and Candace Risen</a:t>
            </a:r>
          </a:p>
          <a:p>
            <a:r>
              <a:rPr lang="en-US" dirty="0"/>
              <a:t> Dave Carder “Torn Asunder” and “Close Calls”</a:t>
            </a:r>
          </a:p>
          <a:p>
            <a:r>
              <a:rPr lang="en-US" dirty="0"/>
              <a:t>Debbie </a:t>
            </a:r>
            <a:r>
              <a:rPr lang="en-US" dirty="0" err="1"/>
              <a:t>Laaser</a:t>
            </a:r>
            <a:r>
              <a:rPr lang="en-US" dirty="0"/>
              <a:t> “Shattered Vows”</a:t>
            </a:r>
          </a:p>
          <a:p>
            <a:r>
              <a:rPr lang="en-US" dirty="0"/>
              <a:t>Mark </a:t>
            </a:r>
            <a:r>
              <a:rPr lang="en-US" dirty="0" err="1"/>
              <a:t>Laaser</a:t>
            </a:r>
            <a:r>
              <a:rPr lang="en-US" dirty="0"/>
              <a:t> “Healing the Wounds of Sexual Addiction”</a:t>
            </a:r>
          </a:p>
          <a:p>
            <a:r>
              <a:rPr lang="en-US" dirty="0"/>
              <a:t>J Carlson and L Sperry “Recovering Intimacy in Love Relationships,” 2010</a:t>
            </a:r>
          </a:p>
        </p:txBody>
      </p:sp>
    </p:spTree>
    <p:extLst>
      <p:ext uri="{BB962C8B-B14F-4D97-AF65-F5344CB8AC3E}">
        <p14:creationId xmlns:p14="http://schemas.microsoft.com/office/powerpoint/2010/main" val="326861321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47</TotalTime>
  <Words>606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Affair Recovery: It Doesn’t Have to be the End</vt:lpstr>
      <vt:lpstr>Prevalence</vt:lpstr>
      <vt:lpstr>Defining Affairs</vt:lpstr>
      <vt:lpstr>5 Phases of an Affair</vt:lpstr>
      <vt:lpstr>Treatment Focal Points</vt:lpstr>
      <vt:lpstr>Treatment Focal Points (continued)</vt:lpstr>
      <vt:lpstr>Individual Concerns of Each Spouse</vt:lpstr>
      <vt:lpstr>Example of Treatment Approach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Affair Recovery: It Doesn’t Have to be the End</dc:title>
  <dc:creator>Donald Cortimilia</dc:creator>
  <cp:lastModifiedBy>Steve Stork</cp:lastModifiedBy>
  <cp:revision>6</cp:revision>
  <dcterms:created xsi:type="dcterms:W3CDTF">2017-07-18T19:51:31Z</dcterms:created>
  <dcterms:modified xsi:type="dcterms:W3CDTF">2018-02-20T17:59:36Z</dcterms:modified>
</cp:coreProperties>
</file>