
<file path=[Content_Types].xml><?xml version="1.0" encoding="utf-8"?>
<Types xmlns="http://schemas.openxmlformats.org/package/2006/content-types">
  <Default Extension="png" ContentType="image/png"/>
  <Default Extension="jpg&amp;ehk=cH6vtcsLGtGF" ContentType="image/jpeg"/>
  <Default Extension="jpg&amp;ehk=pFubGFulTujNTy7XZsXWyQ&amp;r=0&amp;pid=OfficeInsert" ContentType="image/jpeg"/>
  <Default Extension="jpg&amp;ehk=3s9UcqSBSertKvQp2b6M9w&amp;r=0&amp;pid=OfficeInsert" ContentType="image/jpeg"/>
  <Default Extension="jpg&amp;ehk=kPFa06TmedXAkZy0D7Mivg&amp;r=0&amp;pid=OfficeInsert" ContentType="image/jpeg"/>
  <Default Extension="jpg&amp;ehk=cT9drmL8NAgxxgg7yzDCPw&amp;r=0&amp;pid=OfficeInsert" ContentType="image/jpeg"/>
  <Default Extension="jpg&amp;ehk=xFaVNjdvPvmnQ6UnuKAx5A&amp;r=0&amp;pid=OfficeInsert" ContentType="image/jpeg"/>
  <Default Extension="jpeg" ContentType="image/jpeg"/>
  <Default Extension="jpg&amp;ehk=w6tjVelCrzFOr8Q5IIVJyw&amp;r=0&amp;pid=OfficeInsert" ContentType="image/jpeg"/>
  <Default Extension="jpg&amp;ehk=1Rv7zzJI2Lcv" ContentType="image/jpeg"/>
  <Default Extension="jpg&amp;ehk=utvnvZIDBQ6lMtg4YZVDQw&amp;r=0&amp;pid=OfficeInsert" ContentType="image/jpeg"/>
  <Default Extension="jpg&amp;ehk=D6zBHyHTbfYL6hV2ZSjlPA&amp;r=0&amp;pid=OfficeInsert" ContentType="image/jpeg"/>
  <Default Extension="rels" ContentType="application/vnd.openxmlformats-package.relationships+xml"/>
  <Default Extension="xml" ContentType="application/xml"/>
  <Default Extension="wav" ContentType="audio/x-wav"/>
  <Default Extension="jpg&amp;ehk=fByi" ContentType="image/jpeg"/>
  <Default Extension="jpg&amp;ehk=xnm488htlm8riE0CgP" ContentType="image/jpeg"/>
  <Default Extension="jpg&amp;ehk=GFD0Bi2guRHzXaHOxzkkIg&amp;r=0&amp;pid=OfficeInsert" ContentType="image/jpeg"/>
  <Default Extension="jpg&amp;ehk=JrDpT3QFyJu" ContentType="image/jpeg"/>
  <Default Extension="jpg&amp;ehk=jcBxnBP" ContentType="image/jpeg"/>
  <Default Extension="jpg&amp;ehk=9XJHiXVUpvBNye0" ContentType="image/jpeg"/>
  <Default Extension="jpg&amp;ehk=SkqxzIGzi2ztb7xbwjxmPg&amp;r=0&amp;pid=OfficeInsert" ContentType="image/jpeg"/>
  <Default Extension="jpg&amp;ehk=GjbVfBbI6qxV" ContentType="image/jpeg"/>
  <Default Extension="jpg&amp;ehk=p5kYn9gVoaG28HORxrDm6w&amp;r=0&amp;pid=OfficeInsert" ContentType="image/jpeg"/>
  <Default Extension="jpg&amp;ehk=rayrPA0ch6AC1qZx5" ContentType="image/jpeg"/>
  <Default Extension="jpg&amp;ehk=44VvSfxdbQ1kXk2FRFvI7g&amp;r=0&amp;pid=OfficeInsert" ContentType="image/jpeg"/>
  <Default Extension="jpg&amp;ehk=yp" ContentType="image/jpeg"/>
  <Default Extension="jpg&amp;ehk=N1Yxq8OQmk0I9XsJHdOlUA&amp;r=0&amp;pid=OfficeInsert" ContentType="image/jpeg"/>
  <Default Extension="jpg&amp;ehk=gJnds6Y3BJb0K16TYJiY" ContentType="image/jpeg"/>
  <Default Extension="jpeg&amp;ehk=kINlp4bz8kYFxEIUzfEMBg&amp;r=0&amp;pid=OfficeInsert" ContentType="image/jpeg"/>
  <Default Extension="jpg&amp;ehk=gyXiUvtZYQed8YblVlDCAQ&amp;r=0&amp;pid=OfficeInsert" ContentType="image/jpeg"/>
  <Default Extension="jpg&amp;ehk=ATU2fjZ7sXD0na7PPIwE8w&amp;r=0&amp;pid=OfficeInsert" ContentType="image/jpeg"/>
  <Default Extension="jpg" ContentType="image/jpeg"/>
  <Default Extension="jpg&amp;ehk=WdTy4iA6h"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65" r:id="rId5"/>
    <p:sldId id="362" r:id="rId6"/>
    <p:sldId id="361" r:id="rId7"/>
    <p:sldId id="310" r:id="rId8"/>
    <p:sldId id="320" r:id="rId9"/>
    <p:sldId id="322" r:id="rId10"/>
    <p:sldId id="323" r:id="rId11"/>
    <p:sldId id="326" r:id="rId12"/>
    <p:sldId id="335" r:id="rId13"/>
    <p:sldId id="334" r:id="rId14"/>
    <p:sldId id="336" r:id="rId15"/>
    <p:sldId id="339" r:id="rId16"/>
    <p:sldId id="340" r:id="rId17"/>
    <p:sldId id="338" r:id="rId18"/>
    <p:sldId id="328" r:id="rId19"/>
    <p:sldId id="329" r:id="rId20"/>
    <p:sldId id="331" r:id="rId21"/>
    <p:sldId id="330" r:id="rId22"/>
    <p:sldId id="333" r:id="rId23"/>
    <p:sldId id="332" r:id="rId24"/>
    <p:sldId id="341" r:id="rId25"/>
    <p:sldId id="337" r:id="rId26"/>
    <p:sldId id="342" r:id="rId27"/>
    <p:sldId id="311" r:id="rId28"/>
    <p:sldId id="327" r:id="rId29"/>
    <p:sldId id="343" r:id="rId30"/>
    <p:sldId id="344" r:id="rId31"/>
    <p:sldId id="345" r:id="rId32"/>
    <p:sldId id="346" r:id="rId33"/>
    <p:sldId id="347" r:id="rId34"/>
    <p:sldId id="348" r:id="rId35"/>
    <p:sldId id="349" r:id="rId36"/>
    <p:sldId id="350" r:id="rId37"/>
    <p:sldId id="351" r:id="rId38"/>
    <p:sldId id="352" r:id="rId39"/>
    <p:sldId id="354" r:id="rId40"/>
    <p:sldId id="357" r:id="rId41"/>
    <p:sldId id="258" r:id="rId42"/>
    <p:sldId id="353" r:id="rId43"/>
    <p:sldId id="355" r:id="rId44"/>
    <p:sldId id="358" r:id="rId45"/>
    <p:sldId id="359" r:id="rId46"/>
    <p:sldId id="360" r:id="rId47"/>
  </p:sldIdLst>
  <p:sldSz cx="12188825" cy="6858000"/>
  <p:notesSz cx="9144000" cy="6858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Dietz" initials="GD" lastIdx="0" clrIdx="0">
    <p:extLst>
      <p:ext uri="{19B8F6BF-5375-455C-9EA6-DF929625EA0E}">
        <p15:presenceInfo xmlns:p15="http://schemas.microsoft.com/office/powerpoint/2012/main" userId="62ac7d40f985d6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83848" autoAdjust="0"/>
  </p:normalViewPr>
  <p:slideViewPr>
    <p:cSldViewPr showGuides="1">
      <p:cViewPr varScale="1">
        <p:scale>
          <a:sx n="58" d="100"/>
          <a:sy n="58" d="100"/>
        </p:scale>
        <p:origin x="1206" y="60"/>
      </p:cViewPr>
      <p:guideLst>
        <p:guide pos="3839"/>
        <p:guide orient="horz" pos="2160"/>
      </p:guideLst>
    </p:cSldViewPr>
  </p:slideViewPr>
  <p:outlineViewPr>
    <p:cViewPr>
      <p:scale>
        <a:sx n="33" d="100"/>
        <a:sy n="33" d="100"/>
      </p:scale>
      <p:origin x="0" y="-1158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3" d="100"/>
          <a:sy n="73" d="100"/>
        </p:scale>
        <p:origin x="195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CDD66-3857-4759-B205-67D80D1DFB31}"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6076F925-10C2-469F-B6E6-1A7FD1BC68B2}">
      <dgm:prSet/>
      <dgm:spPr/>
      <dgm:t>
        <a:bodyPr/>
        <a:lstStyle/>
        <a:p>
          <a:r>
            <a:rPr lang="en-US" b="0" baseline="0" dirty="0"/>
            <a:t>Initial Considerations for Law Enforcement Clients</a:t>
          </a:r>
          <a:endParaRPr lang="en-US" dirty="0"/>
        </a:p>
      </dgm:t>
    </dgm:pt>
    <dgm:pt modelId="{0F190477-3358-4B75-92D5-6129F49321EF}" type="parTrans" cxnId="{B1AFF5D0-F317-4973-B5B9-1C16D96E31B9}">
      <dgm:prSet/>
      <dgm:spPr/>
      <dgm:t>
        <a:bodyPr/>
        <a:lstStyle/>
        <a:p>
          <a:endParaRPr lang="en-US"/>
        </a:p>
      </dgm:t>
    </dgm:pt>
    <dgm:pt modelId="{1197D82D-E5DE-46D9-9859-43B118C2E4D2}" type="sibTrans" cxnId="{B1AFF5D0-F317-4973-B5B9-1C16D96E31B9}">
      <dgm:prSet/>
      <dgm:spPr/>
      <dgm:t>
        <a:bodyPr/>
        <a:lstStyle/>
        <a:p>
          <a:endParaRPr lang="en-US"/>
        </a:p>
      </dgm:t>
    </dgm:pt>
    <dgm:pt modelId="{1BF6B68A-5DA9-47BF-905E-9B17F0F817A4}" type="pres">
      <dgm:prSet presAssocID="{91FCDD66-3857-4759-B205-67D80D1DFB31}" presName="compositeShape" presStyleCnt="0">
        <dgm:presLayoutVars>
          <dgm:chMax val="7"/>
          <dgm:dir/>
          <dgm:resizeHandles val="exact"/>
        </dgm:presLayoutVars>
      </dgm:prSet>
      <dgm:spPr/>
    </dgm:pt>
    <dgm:pt modelId="{AA99A97E-F716-48D6-9E67-EAB9D8A7DEFB}" type="pres">
      <dgm:prSet presAssocID="{6076F925-10C2-469F-B6E6-1A7FD1BC68B2}" presName="circ1TxSh" presStyleLbl="vennNode1" presStyleIdx="0" presStyleCnt="1"/>
      <dgm:spPr/>
    </dgm:pt>
  </dgm:ptLst>
  <dgm:cxnLst>
    <dgm:cxn modelId="{F165E361-83FC-4C55-B00C-BD5F29767D8B}" type="presOf" srcId="{6076F925-10C2-469F-B6E6-1A7FD1BC68B2}" destId="{AA99A97E-F716-48D6-9E67-EAB9D8A7DEFB}" srcOrd="0" destOrd="0" presId="urn:microsoft.com/office/officeart/2005/8/layout/venn1"/>
    <dgm:cxn modelId="{C7EE8852-23FC-492C-BB8A-BE57DDD05D9E}" type="presOf" srcId="{91FCDD66-3857-4759-B205-67D80D1DFB31}" destId="{1BF6B68A-5DA9-47BF-905E-9B17F0F817A4}" srcOrd="0" destOrd="0" presId="urn:microsoft.com/office/officeart/2005/8/layout/venn1"/>
    <dgm:cxn modelId="{B1AFF5D0-F317-4973-B5B9-1C16D96E31B9}" srcId="{91FCDD66-3857-4759-B205-67D80D1DFB31}" destId="{6076F925-10C2-469F-B6E6-1A7FD1BC68B2}" srcOrd="0" destOrd="0" parTransId="{0F190477-3358-4B75-92D5-6129F49321EF}" sibTransId="{1197D82D-E5DE-46D9-9859-43B118C2E4D2}"/>
    <dgm:cxn modelId="{09AE67A3-E829-4B4F-9084-D069BA3B8AC3}" type="presParOf" srcId="{1BF6B68A-5DA9-47BF-905E-9B17F0F817A4}" destId="{AA99A97E-F716-48D6-9E67-EAB9D8A7DEF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8C6E0-6EC9-4C42-A6EA-FE86A7766625}"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EDC8855E-FDFE-40B5-B79C-88750C0FE16B}">
      <dgm:prSet/>
      <dgm:spPr/>
      <dgm:t>
        <a:bodyPr/>
        <a:lstStyle/>
        <a:p>
          <a:r>
            <a:rPr lang="en-US" b="0" i="0" baseline="0" dirty="0">
              <a:solidFill>
                <a:schemeClr val="bg2">
                  <a:lumMod val="90000"/>
                  <a:lumOff val="10000"/>
                </a:schemeClr>
              </a:solidFill>
            </a:rPr>
            <a:t>Common Presenting Problems Among Law Enforcement Clients</a:t>
          </a:r>
          <a:endParaRPr lang="en-US" dirty="0">
            <a:solidFill>
              <a:schemeClr val="bg2">
                <a:lumMod val="90000"/>
                <a:lumOff val="10000"/>
              </a:schemeClr>
            </a:solidFill>
          </a:endParaRPr>
        </a:p>
      </dgm:t>
    </dgm:pt>
    <dgm:pt modelId="{DD75EDEA-35D8-4584-A851-4FFF406697E5}" type="parTrans" cxnId="{58F9A7BC-C612-4DDB-A0E0-06E813272EC5}">
      <dgm:prSet/>
      <dgm:spPr/>
      <dgm:t>
        <a:bodyPr/>
        <a:lstStyle/>
        <a:p>
          <a:endParaRPr lang="en-US"/>
        </a:p>
      </dgm:t>
    </dgm:pt>
    <dgm:pt modelId="{42A58E82-B2DD-4672-8A76-69908FFAF6EA}" type="sibTrans" cxnId="{58F9A7BC-C612-4DDB-A0E0-06E813272EC5}">
      <dgm:prSet/>
      <dgm:spPr/>
      <dgm:t>
        <a:bodyPr/>
        <a:lstStyle/>
        <a:p>
          <a:endParaRPr lang="en-US"/>
        </a:p>
      </dgm:t>
    </dgm:pt>
    <dgm:pt modelId="{E2229603-337F-4B8D-80C9-0A61397AB27C}" type="pres">
      <dgm:prSet presAssocID="{9858C6E0-6EC9-4C42-A6EA-FE86A7766625}" presName="cycle" presStyleCnt="0">
        <dgm:presLayoutVars>
          <dgm:dir/>
          <dgm:resizeHandles val="exact"/>
        </dgm:presLayoutVars>
      </dgm:prSet>
      <dgm:spPr/>
    </dgm:pt>
    <dgm:pt modelId="{06421D26-6BFD-4B28-84B3-24CA43B7885D}" type="pres">
      <dgm:prSet presAssocID="{EDC8855E-FDFE-40B5-B79C-88750C0FE16B}" presName="node" presStyleLbl="node1" presStyleIdx="0" presStyleCnt="1" custRadScaleRad="100768" custRadScaleInc="-1">
        <dgm:presLayoutVars>
          <dgm:bulletEnabled val="1"/>
        </dgm:presLayoutVars>
      </dgm:prSet>
      <dgm:spPr/>
    </dgm:pt>
  </dgm:ptLst>
  <dgm:cxnLst>
    <dgm:cxn modelId="{58F9A7BC-C612-4DDB-A0E0-06E813272EC5}" srcId="{9858C6E0-6EC9-4C42-A6EA-FE86A7766625}" destId="{EDC8855E-FDFE-40B5-B79C-88750C0FE16B}" srcOrd="0" destOrd="0" parTransId="{DD75EDEA-35D8-4584-A851-4FFF406697E5}" sibTransId="{42A58E82-B2DD-4672-8A76-69908FFAF6EA}"/>
    <dgm:cxn modelId="{ACF2D5D5-0E84-42AB-A712-D69AD2B1F77C}" type="presOf" srcId="{EDC8855E-FDFE-40B5-B79C-88750C0FE16B}" destId="{06421D26-6BFD-4B28-84B3-24CA43B7885D}" srcOrd="0" destOrd="0" presId="urn:microsoft.com/office/officeart/2005/8/layout/cycle2"/>
    <dgm:cxn modelId="{1EB9CED9-7569-44C3-A9A7-BF8D98CAD52B}" type="presOf" srcId="{9858C6E0-6EC9-4C42-A6EA-FE86A7766625}" destId="{E2229603-337F-4B8D-80C9-0A61397AB27C}" srcOrd="0" destOrd="0" presId="urn:microsoft.com/office/officeart/2005/8/layout/cycle2"/>
    <dgm:cxn modelId="{60753BB6-6073-4391-8BD4-4CE41A1C3B95}" type="presParOf" srcId="{E2229603-337F-4B8D-80C9-0A61397AB27C}" destId="{06421D26-6BFD-4B28-84B3-24CA43B7885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F1789-BF58-418D-B4EC-072D7FD36923}" type="doc">
      <dgm:prSet loTypeId="urn:microsoft.com/office/officeart/2005/8/layout/balance1" loCatId="relationship" qsTypeId="urn:microsoft.com/office/officeart/2005/8/quickstyle/simple5" qsCatId="simple" csTypeId="urn:microsoft.com/office/officeart/2005/8/colors/accent1_4" csCatId="accent1" phldr="1"/>
      <dgm:spPr/>
      <dgm:t>
        <a:bodyPr/>
        <a:lstStyle/>
        <a:p>
          <a:endParaRPr lang="en-US"/>
        </a:p>
      </dgm:t>
    </dgm:pt>
    <dgm:pt modelId="{5980A970-4FED-4BF3-9155-D76049DB2A0F}">
      <dgm:prSet phldrT="[Text]"/>
      <dgm:spPr/>
      <dgm:t>
        <a:bodyPr/>
        <a:lstStyle/>
        <a:p>
          <a:r>
            <a:rPr lang="en-US" dirty="0"/>
            <a:t>Professional Identity</a:t>
          </a:r>
        </a:p>
      </dgm:t>
    </dgm:pt>
    <dgm:pt modelId="{1147BDFD-45A2-4379-9E5E-E30EC4B31D8F}" type="parTrans" cxnId="{B75A3ED0-1A06-4573-98F6-2B61D7F940BA}">
      <dgm:prSet/>
      <dgm:spPr/>
      <dgm:t>
        <a:bodyPr/>
        <a:lstStyle/>
        <a:p>
          <a:endParaRPr lang="en-US"/>
        </a:p>
      </dgm:t>
    </dgm:pt>
    <dgm:pt modelId="{5B1E85A2-4F3D-4B97-A677-7878C59BB33F}" type="sibTrans" cxnId="{B75A3ED0-1A06-4573-98F6-2B61D7F940BA}">
      <dgm:prSet/>
      <dgm:spPr/>
      <dgm:t>
        <a:bodyPr/>
        <a:lstStyle/>
        <a:p>
          <a:endParaRPr lang="en-US"/>
        </a:p>
      </dgm:t>
    </dgm:pt>
    <dgm:pt modelId="{47214166-59E1-4A5F-936B-8D4B781A0159}">
      <dgm:prSet phldrT="[Text]"/>
      <dgm:spPr/>
      <dgm:t>
        <a:bodyPr/>
        <a:lstStyle/>
        <a:p>
          <a:r>
            <a:rPr lang="en-US" dirty="0">
              <a:solidFill>
                <a:schemeClr val="bg2">
                  <a:lumMod val="75000"/>
                  <a:lumOff val="25000"/>
                </a:schemeClr>
              </a:solidFill>
            </a:rPr>
            <a:t>Protector</a:t>
          </a:r>
        </a:p>
      </dgm:t>
    </dgm:pt>
    <dgm:pt modelId="{FA283EC9-1A5E-4693-A0EF-D3C44FCB63C2}" type="parTrans" cxnId="{4C3D9DF5-F978-4CA2-8F5D-56EA8331B899}">
      <dgm:prSet/>
      <dgm:spPr/>
      <dgm:t>
        <a:bodyPr/>
        <a:lstStyle/>
        <a:p>
          <a:endParaRPr lang="en-US"/>
        </a:p>
      </dgm:t>
    </dgm:pt>
    <dgm:pt modelId="{E5E2F7CE-68F9-441C-9E25-111D8EEF1FB2}" type="sibTrans" cxnId="{4C3D9DF5-F978-4CA2-8F5D-56EA8331B899}">
      <dgm:prSet/>
      <dgm:spPr/>
      <dgm:t>
        <a:bodyPr/>
        <a:lstStyle/>
        <a:p>
          <a:endParaRPr lang="en-US"/>
        </a:p>
      </dgm:t>
    </dgm:pt>
    <dgm:pt modelId="{72858426-D33B-4C4C-9D04-ED4D9D103274}">
      <dgm:prSet phldrT="[Text]"/>
      <dgm:spPr/>
      <dgm:t>
        <a:bodyPr/>
        <a:lstStyle/>
        <a:p>
          <a:r>
            <a:rPr lang="en-US" dirty="0">
              <a:solidFill>
                <a:schemeClr val="bg2">
                  <a:lumMod val="75000"/>
                  <a:lumOff val="25000"/>
                </a:schemeClr>
              </a:solidFill>
            </a:rPr>
            <a:t>Governmental Authority Figure</a:t>
          </a:r>
        </a:p>
      </dgm:t>
    </dgm:pt>
    <dgm:pt modelId="{01DF5A9B-4749-4469-8896-3F0350B61CE1}" type="parTrans" cxnId="{90C3139A-DA71-4802-9474-AD348EACC813}">
      <dgm:prSet/>
      <dgm:spPr/>
      <dgm:t>
        <a:bodyPr/>
        <a:lstStyle/>
        <a:p>
          <a:endParaRPr lang="en-US"/>
        </a:p>
      </dgm:t>
    </dgm:pt>
    <dgm:pt modelId="{930A5E80-87E8-47A6-8904-B7332DEEC5CF}" type="sibTrans" cxnId="{90C3139A-DA71-4802-9474-AD348EACC813}">
      <dgm:prSet/>
      <dgm:spPr/>
      <dgm:t>
        <a:bodyPr/>
        <a:lstStyle/>
        <a:p>
          <a:endParaRPr lang="en-US"/>
        </a:p>
      </dgm:t>
    </dgm:pt>
    <dgm:pt modelId="{54FAACE2-7EDC-45C7-AA90-276922A5082A}">
      <dgm:prSet phldrT="[Text]"/>
      <dgm:spPr/>
      <dgm:t>
        <a:bodyPr/>
        <a:lstStyle/>
        <a:p>
          <a:r>
            <a:rPr lang="en-US" dirty="0"/>
            <a:t>Personal Identity</a:t>
          </a:r>
        </a:p>
      </dgm:t>
    </dgm:pt>
    <dgm:pt modelId="{426A98C9-25E5-4A6A-BCB9-F78BBE7B015D}" type="parTrans" cxnId="{90858956-8CC6-4A65-A0B6-397BBDEABC7A}">
      <dgm:prSet/>
      <dgm:spPr/>
      <dgm:t>
        <a:bodyPr/>
        <a:lstStyle/>
        <a:p>
          <a:endParaRPr lang="en-US"/>
        </a:p>
      </dgm:t>
    </dgm:pt>
    <dgm:pt modelId="{885CD783-7B38-43A2-AA66-14E7DCB4E6F1}" type="sibTrans" cxnId="{90858956-8CC6-4A65-A0B6-397BBDEABC7A}">
      <dgm:prSet/>
      <dgm:spPr/>
      <dgm:t>
        <a:bodyPr/>
        <a:lstStyle/>
        <a:p>
          <a:endParaRPr lang="en-US"/>
        </a:p>
      </dgm:t>
    </dgm:pt>
    <dgm:pt modelId="{51504601-695D-4C6C-ADE9-CAE36D3F2947}">
      <dgm:prSet phldrT="[Text]"/>
      <dgm:spPr/>
      <dgm:t>
        <a:bodyPr/>
        <a:lstStyle/>
        <a:p>
          <a:r>
            <a:rPr lang="en-US" dirty="0">
              <a:solidFill>
                <a:schemeClr val="bg2">
                  <a:lumMod val="75000"/>
                  <a:lumOff val="25000"/>
                </a:schemeClr>
              </a:solidFill>
            </a:rPr>
            <a:t>Spouse</a:t>
          </a:r>
        </a:p>
      </dgm:t>
    </dgm:pt>
    <dgm:pt modelId="{97D00A05-0C72-4F22-8AFC-B8702AD309E2}" type="parTrans" cxnId="{BD62F002-1B3B-4C47-9B63-0DC2033AF3B6}">
      <dgm:prSet/>
      <dgm:spPr/>
      <dgm:t>
        <a:bodyPr/>
        <a:lstStyle/>
        <a:p>
          <a:endParaRPr lang="en-US"/>
        </a:p>
      </dgm:t>
    </dgm:pt>
    <dgm:pt modelId="{FEF5799F-4845-4282-BBF4-3972ABFE7C51}" type="sibTrans" cxnId="{BD62F002-1B3B-4C47-9B63-0DC2033AF3B6}">
      <dgm:prSet/>
      <dgm:spPr/>
      <dgm:t>
        <a:bodyPr/>
        <a:lstStyle/>
        <a:p>
          <a:endParaRPr lang="en-US"/>
        </a:p>
      </dgm:t>
    </dgm:pt>
    <dgm:pt modelId="{3F54924F-A3B5-4B45-9C26-06D9B9282438}">
      <dgm:prSet phldrT="[Text]"/>
      <dgm:spPr/>
      <dgm:t>
        <a:bodyPr/>
        <a:lstStyle/>
        <a:p>
          <a:r>
            <a:rPr lang="en-US" dirty="0">
              <a:solidFill>
                <a:schemeClr val="bg2">
                  <a:lumMod val="75000"/>
                  <a:lumOff val="25000"/>
                </a:schemeClr>
              </a:solidFill>
            </a:rPr>
            <a:t>Parent</a:t>
          </a:r>
        </a:p>
      </dgm:t>
    </dgm:pt>
    <dgm:pt modelId="{D06CB56C-B4BE-4C50-8328-FA2F807854A0}" type="parTrans" cxnId="{5FD33646-1B5B-4E0D-984A-E6D3BAA78BF3}">
      <dgm:prSet/>
      <dgm:spPr/>
      <dgm:t>
        <a:bodyPr/>
        <a:lstStyle/>
        <a:p>
          <a:endParaRPr lang="en-US"/>
        </a:p>
      </dgm:t>
    </dgm:pt>
    <dgm:pt modelId="{CE2768F5-68D1-4F00-AF1A-E1AEE79EB6B5}" type="sibTrans" cxnId="{5FD33646-1B5B-4E0D-984A-E6D3BAA78BF3}">
      <dgm:prSet/>
      <dgm:spPr/>
      <dgm:t>
        <a:bodyPr/>
        <a:lstStyle/>
        <a:p>
          <a:endParaRPr lang="en-US"/>
        </a:p>
      </dgm:t>
    </dgm:pt>
    <dgm:pt modelId="{71B3F32E-50BF-4854-8CF6-B1AA62ED9F2F}">
      <dgm:prSet/>
      <dgm:spPr/>
      <dgm:t>
        <a:bodyPr/>
        <a:lstStyle/>
        <a:p>
          <a:r>
            <a:rPr lang="en-US" dirty="0">
              <a:solidFill>
                <a:schemeClr val="bg2">
                  <a:lumMod val="75000"/>
                  <a:lumOff val="25000"/>
                </a:schemeClr>
              </a:solidFill>
            </a:rPr>
            <a:t>Crime Fighter/Investigator</a:t>
          </a:r>
        </a:p>
      </dgm:t>
    </dgm:pt>
    <dgm:pt modelId="{E3BF1FDC-0B33-4DBD-874A-B205E822783C}" type="parTrans" cxnId="{466E1D68-A737-4B80-B1BA-7FD0F508091D}">
      <dgm:prSet/>
      <dgm:spPr/>
      <dgm:t>
        <a:bodyPr/>
        <a:lstStyle/>
        <a:p>
          <a:endParaRPr lang="en-US"/>
        </a:p>
      </dgm:t>
    </dgm:pt>
    <dgm:pt modelId="{C9BE0059-4D9D-42C3-9088-9874FD3195DB}" type="sibTrans" cxnId="{466E1D68-A737-4B80-B1BA-7FD0F508091D}">
      <dgm:prSet/>
      <dgm:spPr/>
      <dgm:t>
        <a:bodyPr/>
        <a:lstStyle/>
        <a:p>
          <a:endParaRPr lang="en-US"/>
        </a:p>
      </dgm:t>
    </dgm:pt>
    <dgm:pt modelId="{8A451AB8-A110-4E69-943A-45E5C7F3C047}">
      <dgm:prSet/>
      <dgm:spPr/>
      <dgm:t>
        <a:bodyPr/>
        <a:lstStyle/>
        <a:p>
          <a:r>
            <a:rPr lang="en-US" dirty="0">
              <a:solidFill>
                <a:schemeClr val="bg2">
                  <a:lumMod val="75000"/>
                  <a:lumOff val="25000"/>
                </a:schemeClr>
              </a:solidFill>
            </a:rPr>
            <a:t>Peace Maker</a:t>
          </a:r>
        </a:p>
      </dgm:t>
    </dgm:pt>
    <dgm:pt modelId="{BC5FD847-9137-4CBC-96AA-514D7D77D4FC}" type="parTrans" cxnId="{E95602F1-E24C-4122-A422-CFA930268A23}">
      <dgm:prSet/>
      <dgm:spPr/>
      <dgm:t>
        <a:bodyPr/>
        <a:lstStyle/>
        <a:p>
          <a:endParaRPr lang="en-US"/>
        </a:p>
      </dgm:t>
    </dgm:pt>
    <dgm:pt modelId="{FC447BF6-4341-492F-9D1C-5F1D5D791947}" type="sibTrans" cxnId="{E95602F1-E24C-4122-A422-CFA930268A23}">
      <dgm:prSet/>
      <dgm:spPr/>
      <dgm:t>
        <a:bodyPr/>
        <a:lstStyle/>
        <a:p>
          <a:endParaRPr lang="en-US"/>
        </a:p>
      </dgm:t>
    </dgm:pt>
    <dgm:pt modelId="{E8FDF1A7-6187-484D-AF9D-FFC76B31DCB2}">
      <dgm:prSet phldrT="[Text]"/>
      <dgm:spPr/>
      <dgm:t>
        <a:bodyPr/>
        <a:lstStyle/>
        <a:p>
          <a:r>
            <a:rPr lang="en-US" dirty="0">
              <a:solidFill>
                <a:schemeClr val="bg2">
                  <a:lumMod val="75000"/>
                  <a:lumOff val="25000"/>
                </a:schemeClr>
              </a:solidFill>
            </a:rPr>
            <a:t>Resident/ Neighbor</a:t>
          </a:r>
        </a:p>
      </dgm:t>
    </dgm:pt>
    <dgm:pt modelId="{1FBDDF17-4461-4533-A95F-5BE10D935D61}" type="parTrans" cxnId="{543E2D33-7512-4BA2-AA5A-F3BCD125470E}">
      <dgm:prSet/>
      <dgm:spPr/>
      <dgm:t>
        <a:bodyPr/>
        <a:lstStyle/>
        <a:p>
          <a:endParaRPr lang="en-US"/>
        </a:p>
      </dgm:t>
    </dgm:pt>
    <dgm:pt modelId="{737F10ED-A950-4D08-86DC-6E56D12754A6}" type="sibTrans" cxnId="{543E2D33-7512-4BA2-AA5A-F3BCD125470E}">
      <dgm:prSet/>
      <dgm:spPr/>
      <dgm:t>
        <a:bodyPr/>
        <a:lstStyle/>
        <a:p>
          <a:endParaRPr lang="en-US"/>
        </a:p>
      </dgm:t>
    </dgm:pt>
    <dgm:pt modelId="{D24B4B97-4899-4865-9792-C75186C009F2}" type="pres">
      <dgm:prSet presAssocID="{0BCF1789-BF58-418D-B4EC-072D7FD36923}" presName="outerComposite" presStyleCnt="0">
        <dgm:presLayoutVars>
          <dgm:chMax val="2"/>
          <dgm:animLvl val="lvl"/>
          <dgm:resizeHandles val="exact"/>
        </dgm:presLayoutVars>
      </dgm:prSet>
      <dgm:spPr/>
    </dgm:pt>
    <dgm:pt modelId="{6A1C3DB4-23DD-4BD4-BFE2-5B7C1DFE0127}" type="pres">
      <dgm:prSet presAssocID="{0BCF1789-BF58-418D-B4EC-072D7FD36923}" presName="dummyMaxCanvas" presStyleCnt="0"/>
      <dgm:spPr/>
    </dgm:pt>
    <dgm:pt modelId="{91E382EE-D0C6-40F5-8D65-F06B7C7D68AC}" type="pres">
      <dgm:prSet presAssocID="{0BCF1789-BF58-418D-B4EC-072D7FD36923}" presName="parentComposite" presStyleCnt="0"/>
      <dgm:spPr/>
    </dgm:pt>
    <dgm:pt modelId="{97EE1DB0-4F4A-4C29-BD15-061E83AB6A6C}" type="pres">
      <dgm:prSet presAssocID="{0BCF1789-BF58-418D-B4EC-072D7FD36923}" presName="parent1" presStyleLbl="alignAccFollowNode1" presStyleIdx="0" presStyleCnt="4" custScaleX="106667" custScaleY="81006" custLinFactNeighborX="-14722" custLinFactNeighborY="-3615">
        <dgm:presLayoutVars>
          <dgm:chMax val="4"/>
        </dgm:presLayoutVars>
      </dgm:prSet>
      <dgm:spPr/>
    </dgm:pt>
    <dgm:pt modelId="{47F24123-19DD-4634-BF29-60014F43C8CB}" type="pres">
      <dgm:prSet presAssocID="{0BCF1789-BF58-418D-B4EC-072D7FD36923}" presName="parent2" presStyleLbl="alignAccFollowNode1" presStyleIdx="1" presStyleCnt="4" custScaleX="101112" custScaleY="87569" custLinFactNeighborX="11259" custLinFactNeighborY="-333">
        <dgm:presLayoutVars>
          <dgm:chMax val="4"/>
        </dgm:presLayoutVars>
      </dgm:prSet>
      <dgm:spPr/>
    </dgm:pt>
    <dgm:pt modelId="{FC9B7468-A982-4E80-BEEF-D6A9CCBDC55D}" type="pres">
      <dgm:prSet presAssocID="{0BCF1789-BF58-418D-B4EC-072D7FD36923}" presName="childrenComposite" presStyleCnt="0"/>
      <dgm:spPr/>
    </dgm:pt>
    <dgm:pt modelId="{B2D0C503-9CD5-43BB-98E7-E35740863EF6}" type="pres">
      <dgm:prSet presAssocID="{0BCF1789-BF58-418D-B4EC-072D7FD36923}" presName="dummyMaxCanvas_ChildArea" presStyleCnt="0"/>
      <dgm:spPr/>
    </dgm:pt>
    <dgm:pt modelId="{EB02288B-F8EB-4D38-91E9-19AC224A03A5}" type="pres">
      <dgm:prSet presAssocID="{0BCF1789-BF58-418D-B4EC-072D7FD36923}" presName="fulcrum" presStyleLbl="alignAccFollowNode1" presStyleIdx="2" presStyleCnt="4"/>
      <dgm:spPr/>
    </dgm:pt>
    <dgm:pt modelId="{4B93A459-57CC-4CA2-93EB-1E06EA746DD1}" type="pres">
      <dgm:prSet presAssocID="{0BCF1789-BF58-418D-B4EC-072D7FD36923}" presName="balance_43" presStyleLbl="alignAccFollowNode1" presStyleIdx="3" presStyleCnt="4">
        <dgm:presLayoutVars>
          <dgm:bulletEnabled val="1"/>
        </dgm:presLayoutVars>
      </dgm:prSet>
      <dgm:spPr/>
    </dgm:pt>
    <dgm:pt modelId="{50EE74F0-61BB-4FAC-82AA-82FD3F3973E6}" type="pres">
      <dgm:prSet presAssocID="{0BCF1789-BF58-418D-B4EC-072D7FD36923}" presName="left_43_1" presStyleLbl="node1" presStyleIdx="0" presStyleCnt="7">
        <dgm:presLayoutVars>
          <dgm:bulletEnabled val="1"/>
        </dgm:presLayoutVars>
      </dgm:prSet>
      <dgm:spPr/>
    </dgm:pt>
    <dgm:pt modelId="{250339C6-8670-421C-BB6C-B05275369E17}" type="pres">
      <dgm:prSet presAssocID="{0BCF1789-BF58-418D-B4EC-072D7FD36923}" presName="left_43_2" presStyleLbl="node1" presStyleIdx="1" presStyleCnt="7">
        <dgm:presLayoutVars>
          <dgm:bulletEnabled val="1"/>
        </dgm:presLayoutVars>
      </dgm:prSet>
      <dgm:spPr/>
    </dgm:pt>
    <dgm:pt modelId="{1EE8BDBF-E341-41F8-B143-35AA48FCF1DB}" type="pres">
      <dgm:prSet presAssocID="{0BCF1789-BF58-418D-B4EC-072D7FD36923}" presName="left_43_3" presStyleLbl="node1" presStyleIdx="2" presStyleCnt="7">
        <dgm:presLayoutVars>
          <dgm:bulletEnabled val="1"/>
        </dgm:presLayoutVars>
      </dgm:prSet>
      <dgm:spPr/>
    </dgm:pt>
    <dgm:pt modelId="{B39A9524-1CF1-493D-AE68-30CDFD7007F4}" type="pres">
      <dgm:prSet presAssocID="{0BCF1789-BF58-418D-B4EC-072D7FD36923}" presName="left_43_4" presStyleLbl="node1" presStyleIdx="3" presStyleCnt="7">
        <dgm:presLayoutVars>
          <dgm:bulletEnabled val="1"/>
        </dgm:presLayoutVars>
      </dgm:prSet>
      <dgm:spPr/>
    </dgm:pt>
    <dgm:pt modelId="{F4C496B7-EDA6-4AFD-8D91-B6EA39D1563E}" type="pres">
      <dgm:prSet presAssocID="{0BCF1789-BF58-418D-B4EC-072D7FD36923}" presName="right_43_1" presStyleLbl="node1" presStyleIdx="4" presStyleCnt="7">
        <dgm:presLayoutVars>
          <dgm:bulletEnabled val="1"/>
        </dgm:presLayoutVars>
      </dgm:prSet>
      <dgm:spPr/>
    </dgm:pt>
    <dgm:pt modelId="{4D8B92AE-CD46-4B59-9E91-CDB47AD7CF3D}" type="pres">
      <dgm:prSet presAssocID="{0BCF1789-BF58-418D-B4EC-072D7FD36923}" presName="right_43_2" presStyleLbl="node1" presStyleIdx="5" presStyleCnt="7" custAng="597069" custLinFactNeighborX="56769" custLinFactNeighborY="1431">
        <dgm:presLayoutVars>
          <dgm:bulletEnabled val="1"/>
        </dgm:presLayoutVars>
      </dgm:prSet>
      <dgm:spPr/>
    </dgm:pt>
    <dgm:pt modelId="{3BAFF73D-FE8A-4048-9620-06436E8B5C22}" type="pres">
      <dgm:prSet presAssocID="{0BCF1789-BF58-418D-B4EC-072D7FD36923}" presName="right_43_3" presStyleLbl="node1" presStyleIdx="6" presStyleCnt="7" custAng="21045125" custLinFactNeighborX="-221" custLinFactNeighborY="2430">
        <dgm:presLayoutVars>
          <dgm:bulletEnabled val="1"/>
        </dgm:presLayoutVars>
      </dgm:prSet>
      <dgm:spPr/>
    </dgm:pt>
  </dgm:ptLst>
  <dgm:cxnLst>
    <dgm:cxn modelId="{BD62F002-1B3B-4C47-9B63-0DC2033AF3B6}" srcId="{54FAACE2-7EDC-45C7-AA90-276922A5082A}" destId="{51504601-695D-4C6C-ADE9-CAE36D3F2947}" srcOrd="2" destOrd="0" parTransId="{97D00A05-0C72-4F22-8AFC-B8702AD309E2}" sibTransId="{FEF5799F-4845-4282-BBF4-3972ABFE7C51}"/>
    <dgm:cxn modelId="{39D6AD19-8001-4DB2-8203-3E543886E640}" type="presOf" srcId="{72858426-D33B-4C4C-9D04-ED4D9D103274}" destId="{50EE74F0-61BB-4FAC-82AA-82FD3F3973E6}" srcOrd="0" destOrd="0" presId="urn:microsoft.com/office/officeart/2005/8/layout/balance1"/>
    <dgm:cxn modelId="{DE5BA02B-EFA0-41DE-903F-92C2BF967250}" type="presOf" srcId="{E8FDF1A7-6187-484D-AF9D-FFC76B31DCB2}" destId="{F4C496B7-EDA6-4AFD-8D91-B6EA39D1563E}" srcOrd="0" destOrd="0" presId="urn:microsoft.com/office/officeart/2005/8/layout/balance1"/>
    <dgm:cxn modelId="{543E2D33-7512-4BA2-AA5A-F3BCD125470E}" srcId="{54FAACE2-7EDC-45C7-AA90-276922A5082A}" destId="{E8FDF1A7-6187-484D-AF9D-FFC76B31DCB2}" srcOrd="0" destOrd="0" parTransId="{1FBDDF17-4461-4533-A95F-5BE10D935D61}" sibTransId="{737F10ED-A950-4D08-86DC-6E56D12754A6}"/>
    <dgm:cxn modelId="{FB98EC5F-FB2D-4D4F-BA46-17921E25B41B}" type="presOf" srcId="{54FAACE2-7EDC-45C7-AA90-276922A5082A}" destId="{47F24123-19DD-4634-BF29-60014F43C8CB}" srcOrd="0" destOrd="0" presId="urn:microsoft.com/office/officeart/2005/8/layout/balance1"/>
    <dgm:cxn modelId="{5FD33646-1B5B-4E0D-984A-E6D3BAA78BF3}" srcId="{54FAACE2-7EDC-45C7-AA90-276922A5082A}" destId="{3F54924F-A3B5-4B45-9C26-06D9B9282438}" srcOrd="1" destOrd="0" parTransId="{D06CB56C-B4BE-4C50-8328-FA2F807854A0}" sibTransId="{CE2768F5-68D1-4F00-AF1A-E1AEE79EB6B5}"/>
    <dgm:cxn modelId="{466E1D68-A737-4B80-B1BA-7FD0F508091D}" srcId="{5980A970-4FED-4BF3-9155-D76049DB2A0F}" destId="{71B3F32E-50BF-4854-8CF6-B1AA62ED9F2F}" srcOrd="3" destOrd="0" parTransId="{E3BF1FDC-0B33-4DBD-874A-B205E822783C}" sibTransId="{C9BE0059-4D9D-42C3-9088-9874FD3195DB}"/>
    <dgm:cxn modelId="{90858956-8CC6-4A65-A0B6-397BBDEABC7A}" srcId="{0BCF1789-BF58-418D-B4EC-072D7FD36923}" destId="{54FAACE2-7EDC-45C7-AA90-276922A5082A}" srcOrd="1" destOrd="0" parTransId="{426A98C9-25E5-4A6A-BCB9-F78BBE7B015D}" sibTransId="{885CD783-7B38-43A2-AA66-14E7DCB4E6F1}"/>
    <dgm:cxn modelId="{90C3139A-DA71-4802-9474-AD348EACC813}" srcId="{5980A970-4FED-4BF3-9155-D76049DB2A0F}" destId="{72858426-D33B-4C4C-9D04-ED4D9D103274}" srcOrd="0" destOrd="0" parTransId="{01DF5A9B-4749-4469-8896-3F0350B61CE1}" sibTransId="{930A5E80-87E8-47A6-8904-B7332DEEC5CF}"/>
    <dgm:cxn modelId="{BC15B4A9-62B4-479E-B0B8-0982782781BE}" type="presOf" srcId="{51504601-695D-4C6C-ADE9-CAE36D3F2947}" destId="{3BAFF73D-FE8A-4048-9620-06436E8B5C22}" srcOrd="0" destOrd="0" presId="urn:microsoft.com/office/officeart/2005/8/layout/balance1"/>
    <dgm:cxn modelId="{1EAAD7C4-FBFC-4E54-BB8E-2B2A333D8F6F}" type="presOf" srcId="{5980A970-4FED-4BF3-9155-D76049DB2A0F}" destId="{97EE1DB0-4F4A-4C29-BD15-061E83AB6A6C}" srcOrd="0" destOrd="0" presId="urn:microsoft.com/office/officeart/2005/8/layout/balance1"/>
    <dgm:cxn modelId="{9023AEC9-0161-447B-9046-D06EAF6E6B37}" type="presOf" srcId="{0BCF1789-BF58-418D-B4EC-072D7FD36923}" destId="{D24B4B97-4899-4865-9792-C75186C009F2}" srcOrd="0" destOrd="0" presId="urn:microsoft.com/office/officeart/2005/8/layout/balance1"/>
    <dgm:cxn modelId="{23251ECF-8BC7-4018-A14E-69F1A73C3A1E}" type="presOf" srcId="{3F54924F-A3B5-4B45-9C26-06D9B9282438}" destId="{4D8B92AE-CD46-4B59-9E91-CDB47AD7CF3D}" srcOrd="0" destOrd="0" presId="urn:microsoft.com/office/officeart/2005/8/layout/balance1"/>
    <dgm:cxn modelId="{B75A3ED0-1A06-4573-98F6-2B61D7F940BA}" srcId="{0BCF1789-BF58-418D-B4EC-072D7FD36923}" destId="{5980A970-4FED-4BF3-9155-D76049DB2A0F}" srcOrd="0" destOrd="0" parTransId="{1147BDFD-45A2-4379-9E5E-E30EC4B31D8F}" sibTransId="{5B1E85A2-4F3D-4B97-A677-7878C59BB33F}"/>
    <dgm:cxn modelId="{663128DC-C03B-4B03-A55B-08A51E6AB3EC}" type="presOf" srcId="{71B3F32E-50BF-4854-8CF6-B1AA62ED9F2F}" destId="{B39A9524-1CF1-493D-AE68-30CDFD7007F4}" srcOrd="0" destOrd="0" presId="urn:microsoft.com/office/officeart/2005/8/layout/balance1"/>
    <dgm:cxn modelId="{411CBEE0-C6EF-40A9-8C38-926BA6138D44}" type="presOf" srcId="{8A451AB8-A110-4E69-943A-45E5C7F3C047}" destId="{1EE8BDBF-E341-41F8-B143-35AA48FCF1DB}" srcOrd="0" destOrd="0" presId="urn:microsoft.com/office/officeart/2005/8/layout/balance1"/>
    <dgm:cxn modelId="{8C2E05E4-75EE-4832-82ED-B9A7AAC1A39F}" type="presOf" srcId="{47214166-59E1-4A5F-936B-8D4B781A0159}" destId="{250339C6-8670-421C-BB6C-B05275369E17}" srcOrd="0" destOrd="0" presId="urn:microsoft.com/office/officeart/2005/8/layout/balance1"/>
    <dgm:cxn modelId="{E95602F1-E24C-4122-A422-CFA930268A23}" srcId="{5980A970-4FED-4BF3-9155-D76049DB2A0F}" destId="{8A451AB8-A110-4E69-943A-45E5C7F3C047}" srcOrd="2" destOrd="0" parTransId="{BC5FD847-9137-4CBC-96AA-514D7D77D4FC}" sibTransId="{FC447BF6-4341-492F-9D1C-5F1D5D791947}"/>
    <dgm:cxn modelId="{4C3D9DF5-F978-4CA2-8F5D-56EA8331B899}" srcId="{5980A970-4FED-4BF3-9155-D76049DB2A0F}" destId="{47214166-59E1-4A5F-936B-8D4B781A0159}" srcOrd="1" destOrd="0" parTransId="{FA283EC9-1A5E-4693-A0EF-D3C44FCB63C2}" sibTransId="{E5E2F7CE-68F9-441C-9E25-111D8EEF1FB2}"/>
    <dgm:cxn modelId="{1CEC31AA-72D0-4D88-938E-521B394F8098}" type="presParOf" srcId="{D24B4B97-4899-4865-9792-C75186C009F2}" destId="{6A1C3DB4-23DD-4BD4-BFE2-5B7C1DFE0127}" srcOrd="0" destOrd="0" presId="urn:microsoft.com/office/officeart/2005/8/layout/balance1"/>
    <dgm:cxn modelId="{B8386F02-33EC-43B9-80F1-72AF962E1939}" type="presParOf" srcId="{D24B4B97-4899-4865-9792-C75186C009F2}" destId="{91E382EE-D0C6-40F5-8D65-F06B7C7D68AC}" srcOrd="1" destOrd="0" presId="urn:microsoft.com/office/officeart/2005/8/layout/balance1"/>
    <dgm:cxn modelId="{3CBA144D-E1C6-4417-AD5E-D5BD0C4761B1}" type="presParOf" srcId="{91E382EE-D0C6-40F5-8D65-F06B7C7D68AC}" destId="{97EE1DB0-4F4A-4C29-BD15-061E83AB6A6C}" srcOrd="0" destOrd="0" presId="urn:microsoft.com/office/officeart/2005/8/layout/balance1"/>
    <dgm:cxn modelId="{2F634C9B-BFFD-4A12-B26C-ECCF269FE6AE}" type="presParOf" srcId="{91E382EE-D0C6-40F5-8D65-F06B7C7D68AC}" destId="{47F24123-19DD-4634-BF29-60014F43C8CB}" srcOrd="1" destOrd="0" presId="urn:microsoft.com/office/officeart/2005/8/layout/balance1"/>
    <dgm:cxn modelId="{3592335D-0985-44DE-871F-BCF1ADC20B8F}" type="presParOf" srcId="{D24B4B97-4899-4865-9792-C75186C009F2}" destId="{FC9B7468-A982-4E80-BEEF-D6A9CCBDC55D}" srcOrd="2" destOrd="0" presId="urn:microsoft.com/office/officeart/2005/8/layout/balance1"/>
    <dgm:cxn modelId="{ADF695C2-3452-4386-A862-ED965B864FC4}" type="presParOf" srcId="{FC9B7468-A982-4E80-BEEF-D6A9CCBDC55D}" destId="{B2D0C503-9CD5-43BB-98E7-E35740863EF6}" srcOrd="0" destOrd="0" presId="urn:microsoft.com/office/officeart/2005/8/layout/balance1"/>
    <dgm:cxn modelId="{4D05AE84-25AA-4E28-89E7-178D4B3243E8}" type="presParOf" srcId="{FC9B7468-A982-4E80-BEEF-D6A9CCBDC55D}" destId="{EB02288B-F8EB-4D38-91E9-19AC224A03A5}" srcOrd="1" destOrd="0" presId="urn:microsoft.com/office/officeart/2005/8/layout/balance1"/>
    <dgm:cxn modelId="{90A6B135-10D0-4E7B-ABE8-D2D918C55D92}" type="presParOf" srcId="{FC9B7468-A982-4E80-BEEF-D6A9CCBDC55D}" destId="{4B93A459-57CC-4CA2-93EB-1E06EA746DD1}" srcOrd="2" destOrd="0" presId="urn:microsoft.com/office/officeart/2005/8/layout/balance1"/>
    <dgm:cxn modelId="{ECF8F8BF-7C39-484D-B92F-7DE85D512084}" type="presParOf" srcId="{FC9B7468-A982-4E80-BEEF-D6A9CCBDC55D}" destId="{50EE74F0-61BB-4FAC-82AA-82FD3F3973E6}" srcOrd="3" destOrd="0" presId="urn:microsoft.com/office/officeart/2005/8/layout/balance1"/>
    <dgm:cxn modelId="{6BE2FFB5-F5AF-4C0F-BE28-F61E1332604D}" type="presParOf" srcId="{FC9B7468-A982-4E80-BEEF-D6A9CCBDC55D}" destId="{250339C6-8670-421C-BB6C-B05275369E17}" srcOrd="4" destOrd="0" presId="urn:microsoft.com/office/officeart/2005/8/layout/balance1"/>
    <dgm:cxn modelId="{F77905A0-FB10-4AE3-B5DD-25E0A59D9E49}" type="presParOf" srcId="{FC9B7468-A982-4E80-BEEF-D6A9CCBDC55D}" destId="{1EE8BDBF-E341-41F8-B143-35AA48FCF1DB}" srcOrd="5" destOrd="0" presId="urn:microsoft.com/office/officeart/2005/8/layout/balance1"/>
    <dgm:cxn modelId="{167D0EBF-27DD-4783-B8FF-082792E2753E}" type="presParOf" srcId="{FC9B7468-A982-4E80-BEEF-D6A9CCBDC55D}" destId="{B39A9524-1CF1-493D-AE68-30CDFD7007F4}" srcOrd="6" destOrd="0" presId="urn:microsoft.com/office/officeart/2005/8/layout/balance1"/>
    <dgm:cxn modelId="{C6494187-B357-4B75-B4E0-AE33A09E4CEB}" type="presParOf" srcId="{FC9B7468-A982-4E80-BEEF-D6A9CCBDC55D}" destId="{F4C496B7-EDA6-4AFD-8D91-B6EA39D1563E}" srcOrd="7" destOrd="0" presId="urn:microsoft.com/office/officeart/2005/8/layout/balance1"/>
    <dgm:cxn modelId="{CE609E01-9002-43BA-B977-D8C9D3F3562A}" type="presParOf" srcId="{FC9B7468-A982-4E80-BEEF-D6A9CCBDC55D}" destId="{4D8B92AE-CD46-4B59-9E91-CDB47AD7CF3D}" srcOrd="8" destOrd="0" presId="urn:microsoft.com/office/officeart/2005/8/layout/balance1"/>
    <dgm:cxn modelId="{A61AC8FD-3DB9-47BE-9D88-01BC48DDB6CB}" type="presParOf" srcId="{FC9B7468-A982-4E80-BEEF-D6A9CCBDC55D}" destId="{3BAFF73D-FE8A-4048-9620-06436E8B5C22}"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9A97E-F716-48D6-9E67-EAB9D8A7DEFB}">
      <dsp:nvSpPr>
        <dsp:cNvPr id="0" name=""/>
        <dsp:cNvSpPr/>
      </dsp:nvSpPr>
      <dsp:spPr>
        <a:xfrm>
          <a:off x="152400" y="0"/>
          <a:ext cx="3962400" cy="39624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b="0" kern="1200" baseline="0" dirty="0"/>
            <a:t>Initial Considerations for Law Enforcement Clients</a:t>
          </a:r>
          <a:endParaRPr lang="en-US" sz="3500" kern="1200" dirty="0"/>
        </a:p>
      </dsp:txBody>
      <dsp:txXfrm>
        <a:off x="732680" y="580280"/>
        <a:ext cx="2801840" cy="280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21D26-6BFD-4B28-84B3-24CA43B7885D}">
      <dsp:nvSpPr>
        <dsp:cNvPr id="0" name=""/>
        <dsp:cNvSpPr/>
      </dsp:nvSpPr>
      <dsp:spPr>
        <a:xfrm>
          <a:off x="406348" y="869"/>
          <a:ext cx="2894707" cy="28947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solidFill>
                <a:schemeClr val="bg2">
                  <a:lumMod val="90000"/>
                  <a:lumOff val="10000"/>
                </a:schemeClr>
              </a:solidFill>
            </a:rPr>
            <a:t>Common Presenting Problems Among Law Enforcement Clients</a:t>
          </a:r>
          <a:endParaRPr lang="en-US" sz="2300" kern="1200" dirty="0">
            <a:solidFill>
              <a:schemeClr val="bg2">
                <a:lumMod val="90000"/>
                <a:lumOff val="10000"/>
              </a:schemeClr>
            </a:solidFill>
          </a:endParaRPr>
        </a:p>
      </dsp:txBody>
      <dsp:txXfrm>
        <a:off x="830268" y="424789"/>
        <a:ext cx="2046867" cy="2046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E1DB0-4F4A-4C29-BD15-061E83AB6A6C}">
      <dsp:nvSpPr>
        <dsp:cNvPr id="0" name=""/>
        <dsp:cNvSpPr/>
      </dsp:nvSpPr>
      <dsp:spPr>
        <a:xfrm>
          <a:off x="990598" y="76195"/>
          <a:ext cx="2487175" cy="1049351"/>
        </a:xfrm>
        <a:prstGeom prst="roundRect">
          <a:avLst>
            <a:gd name="adj" fmla="val 10000"/>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Professional Identity</a:t>
          </a:r>
        </a:p>
      </dsp:txBody>
      <dsp:txXfrm>
        <a:off x="1021332" y="106929"/>
        <a:ext cx="2425707" cy="987883"/>
      </dsp:txXfrm>
    </dsp:sp>
    <dsp:sp modelId="{47F24123-19DD-4634-BF29-60014F43C8CB}">
      <dsp:nvSpPr>
        <dsp:cNvPr id="0" name=""/>
        <dsp:cNvSpPr/>
      </dsp:nvSpPr>
      <dsp:spPr>
        <a:xfrm>
          <a:off x="5029205" y="76201"/>
          <a:ext cx="2357648" cy="1134368"/>
        </a:xfrm>
        <a:prstGeom prst="roundRect">
          <a:avLst>
            <a:gd name="adj" fmla="val 10000"/>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Personal Identity</a:t>
          </a:r>
        </a:p>
      </dsp:txBody>
      <dsp:txXfrm>
        <a:off x="5062430" y="109426"/>
        <a:ext cx="2291198" cy="1067918"/>
      </dsp:txXfrm>
    </dsp:sp>
    <dsp:sp modelId="{EB02288B-F8EB-4D38-91E9-19AC224A03A5}">
      <dsp:nvSpPr>
        <dsp:cNvPr id="0" name=""/>
        <dsp:cNvSpPr/>
      </dsp:nvSpPr>
      <dsp:spPr>
        <a:xfrm>
          <a:off x="3743324" y="5505450"/>
          <a:ext cx="971550" cy="971550"/>
        </a:xfrm>
        <a:prstGeom prst="triangle">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93A459-57CC-4CA2-93EB-1E06EA746DD1}">
      <dsp:nvSpPr>
        <dsp:cNvPr id="0" name=""/>
        <dsp:cNvSpPr/>
      </dsp:nvSpPr>
      <dsp:spPr>
        <a:xfrm rot="21360000">
          <a:off x="1313559" y="5089129"/>
          <a:ext cx="5831080" cy="407748"/>
        </a:xfrm>
        <a:prstGeom prst="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0EE74F0-61BB-4FAC-82AA-82FD3F3973E6}">
      <dsp:nvSpPr>
        <dsp:cNvPr id="0" name=""/>
        <dsp:cNvSpPr/>
      </dsp:nvSpPr>
      <dsp:spPr>
        <a:xfrm rot="21360000">
          <a:off x="1323311" y="4354554"/>
          <a:ext cx="2313997" cy="799126"/>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lumMod val="75000"/>
                  <a:lumOff val="25000"/>
                </a:schemeClr>
              </a:solidFill>
            </a:rPr>
            <a:t>Governmental Authority Figure</a:t>
          </a:r>
        </a:p>
      </dsp:txBody>
      <dsp:txXfrm>
        <a:off x="1362321" y="4393564"/>
        <a:ext cx="2235977" cy="721106"/>
      </dsp:txXfrm>
    </dsp:sp>
    <dsp:sp modelId="{250339C6-8670-421C-BB6C-B05275369E17}">
      <dsp:nvSpPr>
        <dsp:cNvPr id="0" name=""/>
        <dsp:cNvSpPr/>
      </dsp:nvSpPr>
      <dsp:spPr>
        <a:xfrm rot="21360000">
          <a:off x="1258541" y="3499590"/>
          <a:ext cx="2313997" cy="799126"/>
        </a:xfrm>
        <a:prstGeom prst="roundRect">
          <a:avLst/>
        </a:prstGeom>
        <a:gradFill rotWithShape="0">
          <a:gsLst>
            <a:gs pos="0">
              <a:schemeClr val="accent1">
                <a:shade val="50000"/>
                <a:hueOff val="97222"/>
                <a:satOff val="14010"/>
                <a:lumOff val="10885"/>
                <a:alphaOff val="0"/>
                <a:satMod val="103000"/>
                <a:lumMod val="102000"/>
                <a:tint val="94000"/>
              </a:schemeClr>
            </a:gs>
            <a:gs pos="50000">
              <a:schemeClr val="accent1">
                <a:shade val="50000"/>
                <a:hueOff val="97222"/>
                <a:satOff val="14010"/>
                <a:lumOff val="10885"/>
                <a:alphaOff val="0"/>
                <a:satMod val="110000"/>
                <a:lumMod val="100000"/>
                <a:shade val="100000"/>
              </a:schemeClr>
            </a:gs>
            <a:gs pos="100000">
              <a:schemeClr val="accent1">
                <a:shade val="50000"/>
                <a:hueOff val="97222"/>
                <a:satOff val="14010"/>
                <a:lumOff val="108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lumMod val="75000"/>
                  <a:lumOff val="25000"/>
                </a:schemeClr>
              </a:solidFill>
            </a:rPr>
            <a:t>Protector</a:t>
          </a:r>
        </a:p>
      </dsp:txBody>
      <dsp:txXfrm>
        <a:off x="1297551" y="3538600"/>
        <a:ext cx="2235977" cy="721106"/>
      </dsp:txXfrm>
    </dsp:sp>
    <dsp:sp modelId="{1EE8BDBF-E341-41F8-B143-35AA48FCF1DB}">
      <dsp:nvSpPr>
        <dsp:cNvPr id="0" name=""/>
        <dsp:cNvSpPr/>
      </dsp:nvSpPr>
      <dsp:spPr>
        <a:xfrm rot="21360000">
          <a:off x="1193771" y="2644626"/>
          <a:ext cx="2313997" cy="799126"/>
        </a:xfrm>
        <a:prstGeom prst="roundRect">
          <a:avLst/>
        </a:prstGeom>
        <a:gradFill rotWithShape="0">
          <a:gsLst>
            <a:gs pos="0">
              <a:schemeClr val="accent1">
                <a:shade val="50000"/>
                <a:hueOff val="194444"/>
                <a:satOff val="28021"/>
                <a:lumOff val="21769"/>
                <a:alphaOff val="0"/>
                <a:satMod val="103000"/>
                <a:lumMod val="102000"/>
                <a:tint val="94000"/>
              </a:schemeClr>
            </a:gs>
            <a:gs pos="50000">
              <a:schemeClr val="accent1">
                <a:shade val="50000"/>
                <a:hueOff val="194444"/>
                <a:satOff val="28021"/>
                <a:lumOff val="21769"/>
                <a:alphaOff val="0"/>
                <a:satMod val="110000"/>
                <a:lumMod val="100000"/>
                <a:shade val="100000"/>
              </a:schemeClr>
            </a:gs>
            <a:gs pos="100000">
              <a:schemeClr val="accent1">
                <a:shade val="50000"/>
                <a:hueOff val="194444"/>
                <a:satOff val="28021"/>
                <a:lumOff val="217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lumMod val="75000"/>
                  <a:lumOff val="25000"/>
                </a:schemeClr>
              </a:solidFill>
            </a:rPr>
            <a:t>Peace Maker</a:t>
          </a:r>
        </a:p>
      </dsp:txBody>
      <dsp:txXfrm>
        <a:off x="1232781" y="2683636"/>
        <a:ext cx="2235977" cy="721106"/>
      </dsp:txXfrm>
    </dsp:sp>
    <dsp:sp modelId="{B39A9524-1CF1-493D-AE68-30CDFD7007F4}">
      <dsp:nvSpPr>
        <dsp:cNvPr id="0" name=""/>
        <dsp:cNvSpPr/>
      </dsp:nvSpPr>
      <dsp:spPr>
        <a:xfrm rot="21360000">
          <a:off x="1129001" y="1789662"/>
          <a:ext cx="2313997" cy="799126"/>
        </a:xfrm>
        <a:prstGeom prst="roundRect">
          <a:avLst/>
        </a:prstGeom>
        <a:gradFill rotWithShape="0">
          <a:gsLst>
            <a:gs pos="0">
              <a:schemeClr val="accent1">
                <a:shade val="50000"/>
                <a:hueOff val="291666"/>
                <a:satOff val="42031"/>
                <a:lumOff val="32654"/>
                <a:alphaOff val="0"/>
                <a:satMod val="103000"/>
                <a:lumMod val="102000"/>
                <a:tint val="94000"/>
              </a:schemeClr>
            </a:gs>
            <a:gs pos="50000">
              <a:schemeClr val="accent1">
                <a:shade val="50000"/>
                <a:hueOff val="291666"/>
                <a:satOff val="42031"/>
                <a:lumOff val="32654"/>
                <a:alphaOff val="0"/>
                <a:satMod val="110000"/>
                <a:lumMod val="100000"/>
                <a:shade val="100000"/>
              </a:schemeClr>
            </a:gs>
            <a:gs pos="100000">
              <a:schemeClr val="accent1">
                <a:shade val="50000"/>
                <a:hueOff val="291666"/>
                <a:satOff val="42031"/>
                <a:lumOff val="32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lumMod val="75000"/>
                  <a:lumOff val="25000"/>
                </a:schemeClr>
              </a:solidFill>
            </a:rPr>
            <a:t>Crime Fighter/Investigator</a:t>
          </a:r>
        </a:p>
      </dsp:txBody>
      <dsp:txXfrm>
        <a:off x="1168011" y="1828672"/>
        <a:ext cx="2235977" cy="721106"/>
      </dsp:txXfrm>
    </dsp:sp>
    <dsp:sp modelId="{F4C496B7-EDA6-4AFD-8D91-B6EA39D1563E}">
      <dsp:nvSpPr>
        <dsp:cNvPr id="0" name=""/>
        <dsp:cNvSpPr/>
      </dsp:nvSpPr>
      <dsp:spPr>
        <a:xfrm rot="21360000">
          <a:off x="4691351" y="4121382"/>
          <a:ext cx="2313997" cy="799126"/>
        </a:xfrm>
        <a:prstGeom prst="roundRect">
          <a:avLst/>
        </a:prstGeom>
        <a:gradFill rotWithShape="0">
          <a:gsLst>
            <a:gs pos="0">
              <a:schemeClr val="accent1">
                <a:shade val="50000"/>
                <a:hueOff val="291666"/>
                <a:satOff val="42031"/>
                <a:lumOff val="32654"/>
                <a:alphaOff val="0"/>
                <a:satMod val="103000"/>
                <a:lumMod val="102000"/>
                <a:tint val="94000"/>
              </a:schemeClr>
            </a:gs>
            <a:gs pos="50000">
              <a:schemeClr val="accent1">
                <a:shade val="50000"/>
                <a:hueOff val="291666"/>
                <a:satOff val="42031"/>
                <a:lumOff val="32654"/>
                <a:alphaOff val="0"/>
                <a:satMod val="110000"/>
                <a:lumMod val="100000"/>
                <a:shade val="100000"/>
              </a:schemeClr>
            </a:gs>
            <a:gs pos="100000">
              <a:schemeClr val="accent1">
                <a:shade val="50000"/>
                <a:hueOff val="291666"/>
                <a:satOff val="42031"/>
                <a:lumOff val="32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lumMod val="75000"/>
                  <a:lumOff val="25000"/>
                </a:schemeClr>
              </a:solidFill>
            </a:rPr>
            <a:t>Resident/ Neighbor</a:t>
          </a:r>
        </a:p>
      </dsp:txBody>
      <dsp:txXfrm>
        <a:off x="4730361" y="4160392"/>
        <a:ext cx="2235977" cy="721106"/>
      </dsp:txXfrm>
    </dsp:sp>
    <dsp:sp modelId="{4D8B92AE-CD46-4B59-9E91-CDB47AD7CF3D}">
      <dsp:nvSpPr>
        <dsp:cNvPr id="0" name=""/>
        <dsp:cNvSpPr/>
      </dsp:nvSpPr>
      <dsp:spPr>
        <a:xfrm rot="357069">
          <a:off x="5968659" y="3280136"/>
          <a:ext cx="2313997" cy="799126"/>
        </a:xfrm>
        <a:prstGeom prst="roundRect">
          <a:avLst/>
        </a:prstGeom>
        <a:gradFill rotWithShape="0">
          <a:gsLst>
            <a:gs pos="0">
              <a:schemeClr val="accent1">
                <a:shade val="50000"/>
                <a:hueOff val="194444"/>
                <a:satOff val="28021"/>
                <a:lumOff val="21769"/>
                <a:alphaOff val="0"/>
                <a:satMod val="103000"/>
                <a:lumMod val="102000"/>
                <a:tint val="94000"/>
              </a:schemeClr>
            </a:gs>
            <a:gs pos="50000">
              <a:schemeClr val="accent1">
                <a:shade val="50000"/>
                <a:hueOff val="194444"/>
                <a:satOff val="28021"/>
                <a:lumOff val="21769"/>
                <a:alphaOff val="0"/>
                <a:satMod val="110000"/>
                <a:lumMod val="100000"/>
                <a:shade val="100000"/>
              </a:schemeClr>
            </a:gs>
            <a:gs pos="100000">
              <a:schemeClr val="accent1">
                <a:shade val="50000"/>
                <a:hueOff val="194444"/>
                <a:satOff val="28021"/>
                <a:lumOff val="217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lumMod val="75000"/>
                  <a:lumOff val="25000"/>
                </a:schemeClr>
              </a:solidFill>
            </a:rPr>
            <a:t>Parent</a:t>
          </a:r>
        </a:p>
      </dsp:txBody>
      <dsp:txXfrm>
        <a:off x="6007669" y="3319146"/>
        <a:ext cx="2235977" cy="721106"/>
      </dsp:txXfrm>
    </dsp:sp>
    <dsp:sp modelId="{3BAFF73D-FE8A-4048-9620-06436E8B5C22}">
      <dsp:nvSpPr>
        <dsp:cNvPr id="0" name=""/>
        <dsp:cNvSpPr/>
      </dsp:nvSpPr>
      <dsp:spPr>
        <a:xfrm rot="20805125">
          <a:off x="4556586" y="2434748"/>
          <a:ext cx="2313997" cy="799126"/>
        </a:xfrm>
        <a:prstGeom prst="roundRect">
          <a:avLst/>
        </a:prstGeom>
        <a:gradFill rotWithShape="0">
          <a:gsLst>
            <a:gs pos="0">
              <a:schemeClr val="accent1">
                <a:shade val="50000"/>
                <a:hueOff val="97222"/>
                <a:satOff val="14010"/>
                <a:lumOff val="10885"/>
                <a:alphaOff val="0"/>
                <a:satMod val="103000"/>
                <a:lumMod val="102000"/>
                <a:tint val="94000"/>
              </a:schemeClr>
            </a:gs>
            <a:gs pos="50000">
              <a:schemeClr val="accent1">
                <a:shade val="50000"/>
                <a:hueOff val="97222"/>
                <a:satOff val="14010"/>
                <a:lumOff val="10885"/>
                <a:alphaOff val="0"/>
                <a:satMod val="110000"/>
                <a:lumMod val="100000"/>
                <a:shade val="100000"/>
              </a:schemeClr>
            </a:gs>
            <a:gs pos="100000">
              <a:schemeClr val="accent1">
                <a:shade val="50000"/>
                <a:hueOff val="97222"/>
                <a:satOff val="14010"/>
                <a:lumOff val="108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lumMod val="75000"/>
                  <a:lumOff val="25000"/>
                </a:schemeClr>
              </a:solidFill>
            </a:rPr>
            <a:t>Spouse</a:t>
          </a:r>
        </a:p>
      </dsp:txBody>
      <dsp:txXfrm>
        <a:off x="4595596" y="2473758"/>
        <a:ext cx="2235977" cy="7211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088EAF-6ECA-4616-85EF-35AA19C641F3}" type="datetimeFigureOut">
              <a:rPr lang="en-US"/>
              <a:t>10/25/2018</a:t>
            </a:fld>
            <a:endParaRPr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ABD2D7A-D230-4F91-BD59-0A39C2703BA8}" type="datetimeFigureOut">
              <a:rPr lang="en-US"/>
              <a:t>10/25/2018</a:t>
            </a:fld>
            <a:endParaRPr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Recently I lost a family member, no not my immediate family, my police family. Officer Garret Hull, who I had met was killed in the line of duty, doing a job he loved and served valiantly. And it rekindled my sense of outrage and sadness that someone I served with was now gone, all because of the selfish actions of a crazed gunman and his accomplices. </a:t>
            </a:r>
          </a:p>
          <a:p>
            <a:pPr marL="228600" indent="-228600">
              <a:buAutoNum type="arabicPeriod"/>
            </a:pPr>
            <a:r>
              <a:rPr lang="en-US" dirty="0"/>
              <a:t>While most of us are familiar with trauma military personnel encounter, the topic of first responder gets little press and as a recovering trauma survivor, I can attest first responder trauma is real</a:t>
            </a:r>
          </a:p>
          <a:p>
            <a:pPr marL="228600" indent="-228600">
              <a:buAutoNum type="arabicPeriod"/>
            </a:pPr>
            <a:r>
              <a:rPr lang="en-US" dirty="0"/>
              <a:t>My goal here today is to briefly let you peek inside the mindset and some of the realities of first responder trauma, with the hope that I might be able to enlarge your understanding and perspective so when you are working with a first responder or a first responder family, you might have a little more information and hopefully have a bit be more comfortable and competent working with first responders</a:t>
            </a:r>
          </a:p>
          <a:p>
            <a:pPr marL="228600" indent="-228600">
              <a:buAutoNum type="arabicPeriod"/>
            </a:pPr>
            <a:r>
              <a:rPr lang="en-US" dirty="0"/>
              <a:t>I have an admission. I’m not an expert, so much in clinical research on this topic, but I come at this subject as one who has witnessed, experienced and observed firsthand how responders cope with the traumas associated with their job. 	</a:t>
            </a:r>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208683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Fight like an attack dog. Your survival depends upon it. </a:t>
            </a:r>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dirty="0"/>
          </a:p>
        </p:txBody>
      </p:sp>
    </p:spTree>
    <p:extLst>
      <p:ext uri="{BB962C8B-B14F-4D97-AF65-F5344CB8AC3E}">
        <p14:creationId xmlns:p14="http://schemas.microsoft.com/office/powerpoint/2010/main" val="407911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is, the overwhelming majority of those in law enforcement have hearts of gold and deep down simply want to help. </a:t>
            </a:r>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dirty="0"/>
          </a:p>
        </p:txBody>
      </p:sp>
    </p:spTree>
    <p:extLst>
      <p:ext uri="{BB962C8B-B14F-4D97-AF65-F5344CB8AC3E}">
        <p14:creationId xmlns:p14="http://schemas.microsoft.com/office/powerpoint/2010/main" val="76400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family, a cop has 2 families. They have their personal family, but they’re also part of a larger family, their cop family.</a:t>
            </a:r>
          </a:p>
          <a:p>
            <a:r>
              <a:rPr lang="en-US" dirty="0"/>
              <a:t>And that family, that cop family is not just locally, its international</a:t>
            </a:r>
          </a:p>
          <a:p>
            <a:r>
              <a:rPr lang="en-US" dirty="0"/>
              <a:t>Officer ++ funeral. </a:t>
            </a:r>
          </a:p>
          <a:p>
            <a:r>
              <a:rPr lang="en-US" dirty="0"/>
              <a:t>NYC officers-comraderie</a:t>
            </a:r>
          </a:p>
          <a:p>
            <a:r>
              <a:rPr lang="en-US" dirty="0"/>
              <a:t>Victoria BC-Customs</a:t>
            </a:r>
          </a:p>
          <a:p>
            <a:endParaRPr lang="en-US"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36</a:t>
            </a:fld>
            <a:endParaRPr lang="en-US" dirty="0"/>
          </a:p>
        </p:txBody>
      </p:sp>
    </p:spTree>
    <p:extLst>
      <p:ext uri="{BB962C8B-B14F-4D97-AF65-F5344CB8AC3E}">
        <p14:creationId xmlns:p14="http://schemas.microsoft.com/office/powerpoint/2010/main" val="197310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 year ago we all witnessed horror unfold in Las Vegas as a crazed gunman unleashed his lunacy and anger on a crowd of thousands, murdering 58 wounding 489 and impacting hundreds of families and once again shocking our nation of the savagery that lies within the human heart.</a:t>
            </a:r>
          </a:p>
          <a:p>
            <a:pPr marL="228600" indent="-228600">
              <a:buAutoNum type="arabicPeriod"/>
            </a:pPr>
            <a:r>
              <a:rPr lang="en-US" dirty="0"/>
              <a:t>I like millions of others sat glued to the TV, watching in disbelief as the body count went up and the imagery of terrified concert goers fled in fear, running past the lifeless bodies of innocent concert goers and hearing the cries for help from those wounded in the carnage.</a:t>
            </a:r>
          </a:p>
          <a:p>
            <a:pPr marL="228600" indent="-228600">
              <a:buAutoNum type="arabicPeriod"/>
            </a:pPr>
            <a:r>
              <a:rPr lang="en-US" dirty="0"/>
              <a:t>As all this was unfolding, I found myself mentally walking through the carnage as a police officer, filled with questions, wondering where is the gunman, how do we get to him, how do I stop this killing field, how do I help the wounded, how do I preserve the crime scene.</a:t>
            </a:r>
          </a:p>
          <a:p>
            <a:pPr marL="228600" indent="-228600">
              <a:buAutoNum type="arabicPeriod"/>
            </a:pPr>
            <a:r>
              <a:rPr lang="en-US" dirty="0"/>
              <a:t>Like hundreds of active shooter scenarios I had trained for over the course of 25 years, I found myself transported to that Las Vegas scene, running into battle to stop the pain.</a:t>
            </a:r>
          </a:p>
          <a:p>
            <a:pPr marL="228600" indent="-228600">
              <a:buAutoNum type="arabicPeriod"/>
            </a:pPr>
            <a:r>
              <a:rPr lang="en-US" dirty="0"/>
              <a:t>As I contemplated the carnage and the brave actions of all the first responders I thought about they experienced and how they, the officers, firefighters and EMTs will fare in the future as they look back on this horrible day and wonder, “Did I do all I could do? Is there anything I could have done different? Should I have turned right when I turned left? And those thoughts and questions will fill the minds and hearts of those first responders for years to come as inquiry after inquiry and investigation after investigation will dissect the actions and events of that night and point out the bravery and heroism of those first responders and scrutinize every action of those brave heroes, adding to the pain each of those men and women will experience in the months and years to come.</a:t>
            </a:r>
          </a:p>
          <a:p>
            <a:pPr marL="228600" indent="-228600">
              <a:buAutoNum type="arabicPeriod"/>
            </a:pPr>
            <a:r>
              <a:rPr lang="en-US" dirty="0"/>
              <a:t>And I care about that! As a former first responder of 25 years who has experienced and faced tragedy and horror in the face, I care about those men and women, because I identify with them. They are my brothers and sisters, my colleagues and friends, though I don’t know them by name, I’m one of them.</a:t>
            </a:r>
          </a:p>
          <a:p>
            <a:pPr marL="228600" indent="-228600">
              <a:buAutoNum type="arabicPeriod"/>
            </a:pPr>
            <a:r>
              <a:rPr lang="en-US" dirty="0"/>
              <a:t>I am a trauma survivor. I am a police officer, retired yes, but in my heart, still very much a police officer much akin to Marines, who though may have left military service, are still marines. Once a marine, always a marine. Once a police officer, always a police officer.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dirty="0"/>
          </a:p>
        </p:txBody>
      </p:sp>
    </p:spTree>
    <p:extLst>
      <p:ext uri="{BB962C8B-B14F-4D97-AF65-F5344CB8AC3E}">
        <p14:creationId xmlns:p14="http://schemas.microsoft.com/office/powerpoint/2010/main" val="114353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society people look at first responders in different ways. </a:t>
            </a:r>
          </a:p>
          <a:p>
            <a:r>
              <a:rPr lang="en-US" dirty="0"/>
              <a:t>Within society we are most familiar with police officers and fire fighters.</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dirty="0"/>
          </a:p>
        </p:txBody>
      </p:sp>
    </p:spTree>
    <p:extLst>
      <p:ext uri="{BB962C8B-B14F-4D97-AF65-F5344CB8AC3E}">
        <p14:creationId xmlns:p14="http://schemas.microsoft.com/office/powerpoint/2010/main" val="16130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 first responders?</a:t>
            </a:r>
          </a:p>
          <a:p>
            <a:r>
              <a:rPr lang="en-US" dirty="0"/>
              <a:t>We know most of them, but each population is a little different.</a:t>
            </a:r>
          </a:p>
          <a:p>
            <a:r>
              <a:rPr lang="en-US" dirty="0"/>
              <a:t>Each has their own sets of challenges and may experience different types of trauma</a:t>
            </a:r>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dirty="0"/>
          </a:p>
        </p:txBody>
      </p:sp>
    </p:spTree>
    <p:extLst>
      <p:ext uri="{BB962C8B-B14F-4D97-AF65-F5344CB8AC3E}">
        <p14:creationId xmlns:p14="http://schemas.microsoft.com/office/powerpoint/2010/main" val="422193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responders are often looked upon as modern day heroes, rushing in to safe the day,</a:t>
            </a:r>
          </a:p>
          <a:p>
            <a:r>
              <a:rPr lang="en-US" dirty="0"/>
              <a:t>One minute you can be the hero and the next a zero</a:t>
            </a:r>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dirty="0"/>
          </a:p>
        </p:txBody>
      </p:sp>
    </p:spTree>
    <p:extLst>
      <p:ext uri="{BB962C8B-B14F-4D97-AF65-F5344CB8AC3E}">
        <p14:creationId xmlns:p14="http://schemas.microsoft.com/office/powerpoint/2010/main" val="221107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25 years in law enforcement, I have an affinity and greatest understanding of police work and the police culture.</a:t>
            </a:r>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dirty="0"/>
          </a:p>
        </p:txBody>
      </p:sp>
    </p:spTree>
    <p:extLst>
      <p:ext uri="{BB962C8B-B14F-4D97-AF65-F5344CB8AC3E}">
        <p14:creationId xmlns:p14="http://schemas.microsoft.com/office/powerpoint/2010/main" val="226484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dirty="0"/>
          </a:p>
        </p:txBody>
      </p:sp>
    </p:spTree>
    <p:extLst>
      <p:ext uri="{BB962C8B-B14F-4D97-AF65-F5344CB8AC3E}">
        <p14:creationId xmlns:p14="http://schemas.microsoft.com/office/powerpoint/2010/main" val="68091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Crisis-T-not just to talk</a:t>
            </a:r>
          </a:p>
          <a:p>
            <a:r>
              <a:rPr lang="en-US" dirty="0"/>
              <a:t>Crisis-P-My neighbor lets his stupid dog poop all over my yard. “What are you going to do”</a:t>
            </a:r>
          </a:p>
          <a:p>
            <a:r>
              <a:rPr lang="en-US" dirty="0" err="1"/>
              <a:t>Prob</a:t>
            </a:r>
            <a:r>
              <a:rPr lang="en-US" dirty="0"/>
              <a:t>- T-What seems to be the problem? C-Move your car please. Now---</a:t>
            </a:r>
          </a:p>
          <a:p>
            <a:r>
              <a:rPr lang="en-US" dirty="0"/>
              <a:t>Fight Crime and suppress evil FW-Sit Down, Buckle in, We’re going to war</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dirty="0"/>
          </a:p>
        </p:txBody>
      </p:sp>
    </p:spTree>
    <p:extLst>
      <p:ext uri="{BB962C8B-B14F-4D97-AF65-F5344CB8AC3E}">
        <p14:creationId xmlns:p14="http://schemas.microsoft.com/office/powerpoint/2010/main" val="90215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training police officers receive hours upon hours of training on officer safety. </a:t>
            </a:r>
          </a:p>
          <a:p>
            <a:r>
              <a:rPr lang="en-US" dirty="0"/>
              <a:t>2. Drilled into every officer to be aware of their surroundings to remain safe in order, to stay alive, to keep from being vulnerable.</a:t>
            </a:r>
          </a:p>
          <a:p>
            <a:r>
              <a:rPr lang="en-US" dirty="0"/>
              <a:t>3. Officers are taught to be wary. Even the 78 year old elderly female can be lethal if in a state of rage can grab her gun and shoot’</a:t>
            </a:r>
          </a:p>
          <a:p>
            <a:r>
              <a:rPr lang="en-US" dirty="0"/>
              <a:t>4. The mantra, ‘watch the hands. Watch the hands is drummed into every officer. Because, the hands can grab a gun. Hands can be used against you to assault you.</a:t>
            </a:r>
          </a:p>
          <a:p>
            <a:r>
              <a:rPr lang="en-US" dirty="0"/>
              <a:t>5. Every officer is taught to observe, stand guard, be aware of your surroundings at all times</a:t>
            </a:r>
          </a:p>
          <a:p>
            <a:r>
              <a:rPr lang="en-US" dirty="0"/>
              <a:t>6. In fact, in some of the street police street survival trainings I’ve attended, we were taught. You’re a sheep dog. People are sheep. The sheep don’t necessarily like the sheep dog but want the sheep dog around to keep them safe. </a:t>
            </a:r>
          </a:p>
          <a:p>
            <a:r>
              <a:rPr lang="en-US" dirty="0"/>
              <a:t>7. So, officers are taught, trained over and over again, “Officer safety, Stand guard. Officer safety. Officer safety. SO THAT…if your safety is threatened…you FIGHT for your life</a:t>
            </a:r>
          </a:p>
          <a:p>
            <a:r>
              <a:rPr lang="en-US" dirty="0"/>
              <a:t>8. Just like an officer who several years ago came upon a burglary of a vehicle in progress in a park. foot chase, fight, creek, suspect tried to hold the officer underwater and drown him, Suspect held the office underwater and had his hands on the officer’s mouth who struggling for his life, bit the end of the suspect’s thumb off who recoiled in pain and gave the officer the second to reach for his pistol and shoot the suspect at point blank range, killing the his attacker.</a:t>
            </a:r>
          </a:p>
          <a:p>
            <a:r>
              <a:rPr lang="en-US" dirty="0"/>
              <a:t> 9. Thus, officers are taught, when necessary, fight</a:t>
            </a:r>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dirty="0"/>
          </a:p>
        </p:txBody>
      </p:sp>
    </p:spTree>
    <p:extLst>
      <p:ext uri="{BB962C8B-B14F-4D97-AF65-F5344CB8AC3E}">
        <p14:creationId xmlns:p14="http://schemas.microsoft.com/office/powerpoint/2010/main" val="93544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10/25/2018</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10/25/2018</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10/25/2018</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10/25/2018</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10/25/2018</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10/25/2018</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10/25/2018</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10/25/2018</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jograyenglish.wikispaces.com/Level+One+English" TargetMode="External"/><Relationship Id="rId2" Type="http://schemas.openxmlformats.org/officeDocument/2006/relationships/image" Target="../media/image19.jpg&amp;ehk=kPFa06TmedXAkZy0D7Mivg&amp;r=0&amp;pid=OfficeInsert"/><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amp;ehk=kINlp4bz8kYFxEIUzfEMBg&amp;r=0&amp;pid=OfficeInsert"/><Relationship Id="rId2" Type="http://schemas.openxmlformats.org/officeDocument/2006/relationships/image" Target="../media/image20.jpg&amp;ehk=w6tjVelCrzFOr8Q5IIVJyw&amp;r=0&amp;pid=OfficeInsert"/><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amp;ehk=gyXiUvtZYQed8YblVlDCAQ&amp;r=0&amp;pid=OfficeInsert"/><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inu-samui.deviantart.com/art/Blue-Wolf-8303800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amp;ehk=xnm488htlm8riE0CgP"/><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www.groundreport.com/how-to-survive-a-vicious-dog-attac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g&amp;ehk=GFD0Bi2guRHzXaHOxzkkIg&amp;r=0&amp;pid=OfficeInsert"/><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www.flickr.com/photos/zorin-denu/4854582273/in/set-7215762303121693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albehar.org/archives/54180"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amp;ehk=JrDpT3QFyJu"/><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hyperlink" Target="http://diatribesandovations.com/2013/09/03/0830-fri-diatrib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history12terryfox.wikispaces.com/Movies+%26+Books+%26+Songs" TargetMode="External"/><Relationship Id="rId2" Type="http://schemas.openxmlformats.org/officeDocument/2006/relationships/image" Target="../media/image27.jpg&amp;ehk=jcBxnBP"/><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s://asd-hs.wikispaces.com/help+-+held" TargetMode="External"/><Relationship Id="rId2" Type="http://schemas.openxmlformats.org/officeDocument/2006/relationships/image" Target="../media/image29.jpg&amp;ehk=cT9drmL8NAgxxgg7yzDCPw&amp;r=0&amp;pid=OfficeInsert"/><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psychclasses2.wikispaces.com/Group+-+Chapter+16+-+Therapies" TargetMode="External"/><Relationship Id="rId2" Type="http://schemas.openxmlformats.org/officeDocument/2006/relationships/image" Target="../media/image30.jpg&amp;ehk=ATU2fjZ7sXD0na7PPIwE8w&amp;r=0&amp;pid=OfficeInsert"/><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b2bento.com/2013/06/peer-past-personas-things-to-consider-when-tailoring-marketing-messages/" TargetMode="External"/><Relationship Id="rId2" Type="http://schemas.openxmlformats.org/officeDocument/2006/relationships/image" Target="../media/image31.jpg&amp;ehk=1Rv7zzJI2Lc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lawyersandsettlements.com/articles/duragesic/duragesic-fentanyl-lawsuit-patch-2-17440.html" TargetMode="External"/><Relationship Id="rId2" Type="http://schemas.openxmlformats.org/officeDocument/2006/relationships/image" Target="../media/image32.jpg&amp;ehk=cH6vtcsLGtG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tanveernaseer.com/learning-to-value-failure/" TargetMode="External"/><Relationship Id="rId2" Type="http://schemas.openxmlformats.org/officeDocument/2006/relationships/image" Target="../media/image33.jpg&amp;ehk=N1Yxq8OQmk0I9XsJHdOlUA&amp;r=0&amp;pid=OfficeInsert"/><Relationship Id="rId1" Type="http://schemas.openxmlformats.org/officeDocument/2006/relationships/slideLayout" Target="../slideLayouts/slideLayout8.xml"/><Relationship Id="rId5" Type="http://schemas.openxmlformats.org/officeDocument/2006/relationships/hyperlink" Target="http://www.writerightwords.com/exhausted/" TargetMode="Externa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amp;ehk=9XJHiXVUpvBNye0"/><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hyperlink" Target="http://www.revolutionpharmd.com/2012/06/pharmd-casesverify-suitability-of-drug.html" TargetMode="External"/><Relationship Id="rId3" Type="http://schemas.openxmlformats.org/officeDocument/2006/relationships/hyperlink" Target="http://liferecoverycentral.com/contact_us.html" TargetMode="External"/><Relationship Id="rId7" Type="http://schemas.openxmlformats.org/officeDocument/2006/relationships/image" Target="../media/image39.jpg&amp;ehk=GjbVfBbI6qxV"/><Relationship Id="rId2" Type="http://schemas.openxmlformats.org/officeDocument/2006/relationships/image" Target="../media/image37.jpg&amp;ehk=SkqxzIGzi2ztb7xbwjxmPg&amp;r=0&amp;pid=OfficeInsert"/><Relationship Id="rId1" Type="http://schemas.openxmlformats.org/officeDocument/2006/relationships/slideLayout" Target="../slideLayouts/slideLayout8.xml"/><Relationship Id="rId6" Type="http://schemas.openxmlformats.org/officeDocument/2006/relationships/hyperlink" Target="https://creativecommons.org/licenses/by-sa/3.0/" TargetMode="External"/><Relationship Id="rId11" Type="http://schemas.openxmlformats.org/officeDocument/2006/relationships/hyperlink" Target="https://creativecommons.org/licenses/by-nc/2.0/" TargetMode="External"/><Relationship Id="rId5" Type="http://schemas.openxmlformats.org/officeDocument/2006/relationships/hyperlink" Target="http://en.wikipedia.org/wiki/File:Corona-6Pack.JPG" TargetMode="External"/><Relationship Id="rId10" Type="http://schemas.openxmlformats.org/officeDocument/2006/relationships/hyperlink" Target="http://www.flickr.com/photos/ventriloblog/13997351/" TargetMode="External"/><Relationship Id="rId4" Type="http://schemas.openxmlformats.org/officeDocument/2006/relationships/image" Target="../media/image38.jpeg"/><Relationship Id="rId9" Type="http://schemas.openxmlformats.org/officeDocument/2006/relationships/image" Target="../media/image40.jpg&amp;ehk=p5kYn9gVoaG28HORxrDm6w&amp;r=0&amp;pid=OfficeInsert"/></Relationships>
</file>

<file path=ppt/slides/_rels/slide33.xml.rels><?xml version="1.0" encoding="UTF-8" standalone="yes"?>
<Relationships xmlns="http://schemas.openxmlformats.org/package/2006/relationships"><Relationship Id="rId3" Type="http://schemas.openxmlformats.org/officeDocument/2006/relationships/hyperlink" Target="https://criticalissuesinlit.wikispaces.com/mq+outcomes" TargetMode="External"/><Relationship Id="rId2" Type="http://schemas.openxmlformats.org/officeDocument/2006/relationships/image" Target="../media/image41.jpeg"/><Relationship Id="rId1" Type="http://schemas.openxmlformats.org/officeDocument/2006/relationships/slideLayout" Target="../slideLayouts/slideLayout8.xml"/><Relationship Id="rId5" Type="http://schemas.openxmlformats.org/officeDocument/2006/relationships/hyperlink" Target="http://arkansasgopwing.blogspot.com/2011_10_30_archive.html" TargetMode="External"/><Relationship Id="rId4" Type="http://schemas.openxmlformats.org/officeDocument/2006/relationships/image" Target="../media/image42.jpg&amp;ehk=WdTy4iA6h"/></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3.jpg&amp;ehk=rayrPA0ch6AC1qZx5"/><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amp;ehk=utvnvZIDBQ6lMtg4YZVDQw&amp;r=0&amp;pid=OfficeInsert"/><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theromanticvineyard.com/2013/06/17/expectcations/" TargetMode="External"/><Relationship Id="rId5" Type="http://schemas.openxmlformats.org/officeDocument/2006/relationships/image" Target="../media/image45.jpg&amp;ehk=xFaVNjdvPvmnQ6UnuKAx5A&amp;r=0&amp;pid=OfficeInsert"/><Relationship Id="rId4" Type="http://schemas.openxmlformats.org/officeDocument/2006/relationships/hyperlink" Target="http://www.flickr.com/photos/castle_life/4210624378/" TargetMode="Externa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movienews.me/2015/07/new-vacation-trailer-focuses-on.html" TargetMode="External"/><Relationship Id="rId2" Type="http://schemas.openxmlformats.org/officeDocument/2006/relationships/image" Target="../media/image48.jpg&amp;ehk=D6zBHyHTbfYL6hV2ZSjlPA&amp;r=0&amp;pid=OfficeInsert"/><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amp;ehk=gJnds6Y3BJb0K16TYJiY"/><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mcdaid-science.wikispaces.com/Essential+Question+4"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joffi/5376777351" TargetMode="External"/><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forcescience.or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wcpr2001.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flickr.com/photos/perspective/845522782/" TargetMode="External"/><Relationship Id="rId3" Type="http://schemas.openxmlformats.org/officeDocument/2006/relationships/audio" Target="../media/audio1.wav"/><Relationship Id="rId7" Type="http://schemas.openxmlformats.org/officeDocument/2006/relationships/image" Target="../media/image13.jpg&amp;ehk=fByi"/><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ommons.wikimedia.org/wiki/File:US_Navy_080730-N-5277R-004_A_firefighter_assigned_to_Naval_Air_Facility_Atsugi_douses_out_a_live_fire_on_a_dummy_aircraft.jpg" TargetMode="External"/><Relationship Id="rId5" Type="http://schemas.openxmlformats.org/officeDocument/2006/relationships/image" Target="../media/image12.png"/><Relationship Id="rId10" Type="http://schemas.openxmlformats.org/officeDocument/2006/relationships/hyperlink" Target="http://flickr.com/photos/icma/3595505414" TargetMode="External"/><Relationship Id="rId4" Type="http://schemas.openxmlformats.org/officeDocument/2006/relationships/image" Target="../media/image11.jpg&amp;ehk=pFubGFulTujNTy7XZsXWyQ&amp;r=0&amp;pid=OfficeInsert"/><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amp;ehk=44VvSfxdbQ1kXk2FRFvI7g&amp;r=0&amp;pid=OfficeInsert"/><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flickr.com/photos/theuptake/2830997943/" TargetMode="External"/><Relationship Id="rId5" Type="http://schemas.openxmlformats.org/officeDocument/2006/relationships/image" Target="../media/image16.jpg&amp;ehk=3s9UcqSBSertKvQp2b6M9w&amp;r=0&amp;pid=OfficeInsert"/><Relationship Id="rId4" Type="http://schemas.openxmlformats.org/officeDocument/2006/relationships/hyperlink" Target="http://cartoonwallbase.blogspot.com/2011/09/dc-comics-all-characters-hd-desktop.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amp;ehk=y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aplanguagecusd.wikispaces.com/Knowledge+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1812" y="4042105"/>
            <a:ext cx="8229600" cy="762000"/>
          </a:xfrm>
        </p:spPr>
        <p:txBody>
          <a:bodyPr anchor="ctr"/>
          <a:lstStyle/>
          <a:p>
            <a:r>
              <a:rPr lang="en-US" b="1" i="1" dirty="0"/>
              <a:t>A Mental Health Professional’s Guide</a:t>
            </a:r>
            <a:endParaRPr lang="it-IT" dirty="0"/>
          </a:p>
        </p:txBody>
      </p:sp>
      <p:sp>
        <p:nvSpPr>
          <p:cNvPr id="7" name="TextBox 6">
            <a:extLst>
              <a:ext uri="{FF2B5EF4-FFF2-40B4-BE49-F238E27FC236}">
                <a16:creationId xmlns:a16="http://schemas.microsoft.com/office/drawing/2014/main" id="{BFF3FBFD-7D79-4ECE-A677-34EECAD4FBEB}"/>
              </a:ext>
            </a:extLst>
          </p:cNvPr>
          <p:cNvSpPr txBox="1"/>
          <p:nvPr/>
        </p:nvSpPr>
        <p:spPr>
          <a:xfrm>
            <a:off x="2132012" y="5397043"/>
            <a:ext cx="7315200" cy="1292662"/>
          </a:xfrm>
          <a:prstGeom prst="rect">
            <a:avLst/>
          </a:prstGeom>
          <a:noFill/>
        </p:spPr>
        <p:txBody>
          <a:bodyPr wrap="square" rtlCol="0" anchor="b">
            <a:spAutoFit/>
          </a:bodyPr>
          <a:lstStyle/>
          <a:p>
            <a:pPr algn="ctr"/>
            <a:r>
              <a:rPr lang="en-US" sz="1400" dirty="0"/>
              <a:t>Gary Dietz LPC Intern LMFT Associate ASAT</a:t>
            </a:r>
          </a:p>
          <a:p>
            <a:pPr algn="ctr"/>
            <a:r>
              <a:rPr lang="en-US" sz="1400" dirty="0"/>
              <a:t>Under the Supervision of:</a:t>
            </a:r>
          </a:p>
          <a:p>
            <a:pPr algn="ctr"/>
            <a:r>
              <a:rPr lang="en-US" sz="1400" dirty="0"/>
              <a:t>Dr. Russ Bartee LPCS LMFTS</a:t>
            </a:r>
          </a:p>
          <a:p>
            <a:endParaRPr lang="en-US" dirty="0"/>
          </a:p>
          <a:p>
            <a:endParaRPr lang="en-US" dirty="0"/>
          </a:p>
        </p:txBody>
      </p:sp>
      <p:sp>
        <p:nvSpPr>
          <p:cNvPr id="10" name="TextBox 9">
            <a:extLst>
              <a:ext uri="{FF2B5EF4-FFF2-40B4-BE49-F238E27FC236}">
                <a16:creationId xmlns:a16="http://schemas.microsoft.com/office/drawing/2014/main" id="{55A0D1B7-31FC-4B33-8C9D-D8F59E02A6A7}"/>
              </a:ext>
            </a:extLst>
          </p:cNvPr>
          <p:cNvSpPr txBox="1"/>
          <p:nvPr/>
        </p:nvSpPr>
        <p:spPr>
          <a:xfrm>
            <a:off x="1979612" y="1219200"/>
            <a:ext cx="8229600" cy="1015663"/>
          </a:xfrm>
          <a:prstGeom prst="rect">
            <a:avLst/>
          </a:prstGeom>
          <a:noFill/>
        </p:spPr>
        <p:txBody>
          <a:bodyPr wrap="square" rtlCol="0">
            <a:spAutoFit/>
          </a:bodyPr>
          <a:lstStyle/>
          <a:p>
            <a:pPr algn="ctr"/>
            <a:r>
              <a:rPr lang="en-US" sz="6000" dirty="0">
                <a:solidFill>
                  <a:schemeClr val="accent1"/>
                </a:solidFill>
                <a:latin typeface="+mj-lt"/>
              </a:rPr>
              <a:t>First Responder Trauma</a:t>
            </a:r>
          </a:p>
        </p:txBody>
      </p:sp>
      <p:sp>
        <p:nvSpPr>
          <p:cNvPr id="11" name="TextBox 10">
            <a:extLst>
              <a:ext uri="{FF2B5EF4-FFF2-40B4-BE49-F238E27FC236}">
                <a16:creationId xmlns:a16="http://schemas.microsoft.com/office/drawing/2014/main" id="{81ECC31F-4476-411F-BE05-3966E343C784}"/>
              </a:ext>
            </a:extLst>
          </p:cNvPr>
          <p:cNvSpPr txBox="1"/>
          <p:nvPr/>
        </p:nvSpPr>
        <p:spPr>
          <a:xfrm>
            <a:off x="2589212" y="2819400"/>
            <a:ext cx="6858000" cy="584775"/>
          </a:xfrm>
          <a:prstGeom prst="rect">
            <a:avLst/>
          </a:prstGeom>
          <a:noFill/>
        </p:spPr>
        <p:txBody>
          <a:bodyPr wrap="square" rtlCol="0">
            <a:spAutoFit/>
          </a:bodyPr>
          <a:lstStyle/>
          <a:p>
            <a:pPr algn="ctr"/>
            <a:r>
              <a:rPr lang="en-US" sz="3200" i="1" dirty="0"/>
              <a:t>Helping Those Who Help Others</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B99FB-84BA-4A5E-B0B6-BFC088B96733}"/>
              </a:ext>
            </a:extLst>
          </p:cNvPr>
          <p:cNvSpPr>
            <a:spLocks noGrp="1"/>
          </p:cNvSpPr>
          <p:nvPr>
            <p:ph type="title"/>
          </p:nvPr>
        </p:nvSpPr>
        <p:spPr>
          <a:ln w="19050">
            <a:solidFill>
              <a:schemeClr val="tx1"/>
            </a:solidFill>
          </a:ln>
        </p:spPr>
        <p:txBody>
          <a:bodyPr anchor="ctr">
            <a:normAutofit/>
          </a:bodyPr>
          <a:lstStyle/>
          <a:p>
            <a:pPr algn="ctr"/>
            <a:r>
              <a:rPr lang="en-US" sz="5400" dirty="0">
                <a:solidFill>
                  <a:schemeClr val="bg2">
                    <a:lumMod val="50000"/>
                    <a:lumOff val="50000"/>
                  </a:schemeClr>
                </a:solidFill>
              </a:rPr>
              <a:t>Police Culture 101</a:t>
            </a:r>
            <a:endParaRPr lang="en-US" sz="5400" dirty="0"/>
          </a:p>
        </p:txBody>
      </p:sp>
      <p:sp>
        <p:nvSpPr>
          <p:cNvPr id="11" name="Text Placeholder 10">
            <a:extLst>
              <a:ext uri="{FF2B5EF4-FFF2-40B4-BE49-F238E27FC236}">
                <a16:creationId xmlns:a16="http://schemas.microsoft.com/office/drawing/2014/main" id="{2A090896-B075-431C-957F-3FC10455AE41}"/>
              </a:ext>
            </a:extLst>
          </p:cNvPr>
          <p:cNvSpPr>
            <a:spLocks noGrp="1"/>
          </p:cNvSpPr>
          <p:nvPr>
            <p:ph type="body" idx="1"/>
          </p:nvPr>
        </p:nvSpPr>
        <p:spPr/>
        <p:txBody>
          <a:bodyPr/>
          <a:lstStyle/>
          <a:p>
            <a:pPr algn="ctr"/>
            <a:r>
              <a:rPr lang="en-US" spc="300" dirty="0"/>
              <a:t>Therapist	</a:t>
            </a:r>
          </a:p>
        </p:txBody>
      </p:sp>
      <p:sp>
        <p:nvSpPr>
          <p:cNvPr id="12" name="Content Placeholder 11">
            <a:extLst>
              <a:ext uri="{FF2B5EF4-FFF2-40B4-BE49-F238E27FC236}">
                <a16:creationId xmlns:a16="http://schemas.microsoft.com/office/drawing/2014/main" id="{05EAD5CF-563C-4645-AAC6-2F0D5C18EFCA}"/>
              </a:ext>
            </a:extLst>
          </p:cNvPr>
          <p:cNvSpPr>
            <a:spLocks noGrp="1"/>
          </p:cNvSpPr>
          <p:nvPr>
            <p:ph sz="half" idx="2"/>
          </p:nvPr>
        </p:nvSpPr>
        <p:spPr>
          <a:xfrm>
            <a:off x="1522411" y="2590800"/>
            <a:ext cx="4416552" cy="3581399"/>
          </a:xfrm>
        </p:spPr>
        <p:txBody>
          <a:bodyPr>
            <a:normAutofit fontScale="92500" lnSpcReduction="20000"/>
          </a:bodyPr>
          <a:lstStyle/>
          <a:p>
            <a:r>
              <a:rPr lang="en-US" dirty="0"/>
              <a:t>Cope with people in crisis</a:t>
            </a:r>
          </a:p>
          <a:p>
            <a:r>
              <a:rPr lang="en-US" dirty="0"/>
              <a:t>Motivated to help people</a:t>
            </a:r>
          </a:p>
          <a:p>
            <a:r>
              <a:rPr lang="en-US" dirty="0"/>
              <a:t>Problem solvers</a:t>
            </a:r>
          </a:p>
          <a:p>
            <a:r>
              <a:rPr lang="en-US" dirty="0"/>
              <a:t>Help relieve suffering psychologically</a:t>
            </a:r>
          </a:p>
          <a:p>
            <a:r>
              <a:rPr lang="en-US" dirty="0"/>
              <a:t>Help resolve conflict through indirect action, suggestion and cooperation</a:t>
            </a:r>
          </a:p>
          <a:p>
            <a:r>
              <a:rPr lang="en-US" dirty="0"/>
              <a:t>Employ contemplative strategies</a:t>
            </a:r>
          </a:p>
          <a:p>
            <a:pPr marL="0" indent="0">
              <a:buNone/>
            </a:pPr>
            <a:endParaRPr lang="en-US" dirty="0"/>
          </a:p>
          <a:p>
            <a:pPr marL="0" indent="0">
              <a:buNone/>
            </a:pPr>
            <a:endParaRPr lang="en-US" dirty="0"/>
          </a:p>
        </p:txBody>
      </p:sp>
      <p:sp>
        <p:nvSpPr>
          <p:cNvPr id="13" name="Text Placeholder 12">
            <a:extLst>
              <a:ext uri="{FF2B5EF4-FFF2-40B4-BE49-F238E27FC236}">
                <a16:creationId xmlns:a16="http://schemas.microsoft.com/office/drawing/2014/main" id="{D250F35E-D703-40BB-9805-E59D70ADA416}"/>
              </a:ext>
            </a:extLst>
          </p:cNvPr>
          <p:cNvSpPr>
            <a:spLocks noGrp="1"/>
          </p:cNvSpPr>
          <p:nvPr>
            <p:ph type="body" sz="quarter" idx="3"/>
          </p:nvPr>
        </p:nvSpPr>
        <p:spPr>
          <a:xfrm>
            <a:off x="6324209" y="1905000"/>
            <a:ext cx="4416552" cy="762000"/>
          </a:xfrm>
        </p:spPr>
        <p:txBody>
          <a:bodyPr/>
          <a:lstStyle/>
          <a:p>
            <a:pPr algn="ctr"/>
            <a:r>
              <a:rPr lang="en-US" spc="300" dirty="0"/>
              <a:t>Police</a:t>
            </a:r>
          </a:p>
        </p:txBody>
      </p:sp>
      <p:sp>
        <p:nvSpPr>
          <p:cNvPr id="14" name="Content Placeholder 13">
            <a:extLst>
              <a:ext uri="{FF2B5EF4-FFF2-40B4-BE49-F238E27FC236}">
                <a16:creationId xmlns:a16="http://schemas.microsoft.com/office/drawing/2014/main" id="{C4808AA3-A958-4267-B32C-F245ADC3B468}"/>
              </a:ext>
            </a:extLst>
          </p:cNvPr>
          <p:cNvSpPr>
            <a:spLocks noGrp="1"/>
          </p:cNvSpPr>
          <p:nvPr>
            <p:ph sz="quarter" idx="4"/>
          </p:nvPr>
        </p:nvSpPr>
        <p:spPr>
          <a:xfrm>
            <a:off x="6249861" y="2590800"/>
            <a:ext cx="4416552" cy="3733799"/>
          </a:xfrm>
        </p:spPr>
        <p:txBody>
          <a:bodyPr>
            <a:normAutofit fontScale="92500" lnSpcReduction="20000"/>
          </a:bodyPr>
          <a:lstStyle/>
          <a:p>
            <a:r>
              <a:rPr lang="en-US" dirty="0"/>
              <a:t>Cope with people in crisis</a:t>
            </a:r>
          </a:p>
          <a:p>
            <a:r>
              <a:rPr lang="en-US" dirty="0"/>
              <a:t>Motivated to help people</a:t>
            </a:r>
          </a:p>
          <a:p>
            <a:r>
              <a:rPr lang="en-US" dirty="0"/>
              <a:t>Problem solvers</a:t>
            </a:r>
          </a:p>
          <a:p>
            <a:r>
              <a:rPr lang="en-US" dirty="0"/>
              <a:t>Relieve and prevent suffering by putting bad people in jail</a:t>
            </a:r>
          </a:p>
          <a:p>
            <a:r>
              <a:rPr lang="en-US" dirty="0"/>
              <a:t>Resolve interpersonal conflict through direct action</a:t>
            </a:r>
          </a:p>
          <a:p>
            <a:r>
              <a:rPr lang="en-US" dirty="0"/>
              <a:t>Action oriented strategies</a:t>
            </a:r>
          </a:p>
          <a:p>
            <a:pPr marL="0" indent="0">
              <a:buNone/>
            </a:pPr>
            <a:r>
              <a:rPr lang="en-US" dirty="0"/>
              <a:t>	</a:t>
            </a:r>
          </a:p>
          <a:p>
            <a:endParaRPr lang="en-US" dirty="0"/>
          </a:p>
          <a:p>
            <a:endParaRPr lang="en-US" dirty="0"/>
          </a:p>
        </p:txBody>
      </p:sp>
      <p:sp>
        <p:nvSpPr>
          <p:cNvPr id="15" name="TextBox 14">
            <a:extLst>
              <a:ext uri="{FF2B5EF4-FFF2-40B4-BE49-F238E27FC236}">
                <a16:creationId xmlns:a16="http://schemas.microsoft.com/office/drawing/2014/main" id="{7DE0C0E9-E49F-4015-8384-8FAA50314D11}"/>
              </a:ext>
            </a:extLst>
          </p:cNvPr>
          <p:cNvSpPr txBox="1"/>
          <p:nvPr/>
        </p:nvSpPr>
        <p:spPr>
          <a:xfrm>
            <a:off x="4840161" y="2047845"/>
            <a:ext cx="2819400" cy="400110"/>
          </a:xfrm>
          <a:prstGeom prst="rect">
            <a:avLst/>
          </a:prstGeom>
          <a:noFill/>
        </p:spPr>
        <p:txBody>
          <a:bodyPr wrap="square" rtlCol="0">
            <a:spAutoFit/>
          </a:bodyPr>
          <a:lstStyle/>
          <a:p>
            <a:pPr algn="ctr"/>
            <a:r>
              <a:rPr lang="en-US" sz="2000" dirty="0"/>
              <a:t>Similar but Different</a:t>
            </a:r>
          </a:p>
        </p:txBody>
      </p:sp>
    </p:spTree>
    <p:extLst>
      <p:ext uri="{BB962C8B-B14F-4D97-AF65-F5344CB8AC3E}">
        <p14:creationId xmlns:p14="http://schemas.microsoft.com/office/powerpoint/2010/main" val="1516593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 calcmode="lin" valueType="num">
                                      <p:cBhvr additive="base">
                                        <p:cTn id="3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 calcmode="lin" valueType="num">
                                      <p:cBhvr additive="base">
                                        <p:cTn id="4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 calcmode="lin" valueType="num">
                                      <p:cBhvr additive="base">
                                        <p:cTn id="4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4" end="4"/>
                                            </p:txEl>
                                          </p:spTgt>
                                        </p:tgtEl>
                                        <p:attrNameLst>
                                          <p:attrName>style.visibility</p:attrName>
                                        </p:attrNameLst>
                                      </p:cBhvr>
                                      <p:to>
                                        <p:strVal val="visible"/>
                                      </p:to>
                                    </p:set>
                                    <p:anim calcmode="lin" valueType="num">
                                      <p:cBhvr additive="base">
                                        <p:cTn id="5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 calcmode="lin" valueType="num">
                                      <p:cBhvr additive="base">
                                        <p:cTn id="6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anim calcmode="lin" valueType="num">
                                      <p:cBhvr additive="base">
                                        <p:cTn id="6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xEl>
                                              <p:pRg st="5" end="5"/>
                                            </p:txEl>
                                          </p:spTgt>
                                        </p:tgtEl>
                                        <p:attrNameLst>
                                          <p:attrName>style.visibility</p:attrName>
                                        </p:attrNameLst>
                                      </p:cBhvr>
                                      <p:to>
                                        <p:strVal val="visible"/>
                                      </p:to>
                                    </p:set>
                                    <p:anim calcmode="lin" valueType="num">
                                      <p:cBhvr additive="base">
                                        <p:cTn id="7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BA5419-DFA9-4C32-9C41-A0CB79F8DCE3}"/>
              </a:ext>
            </a:extLst>
          </p:cNvPr>
          <p:cNvPicPr>
            <a:picLocks noChangeAspect="1"/>
          </p:cNvPicPr>
          <p:nvPr/>
        </p:nvPicPr>
        <p:blipFill>
          <a:blip r:embed="rId2"/>
          <a:stretch>
            <a:fillRect/>
          </a:stretch>
        </p:blipFill>
        <p:spPr>
          <a:xfrm>
            <a:off x="379412" y="381000"/>
            <a:ext cx="4170025" cy="2664183"/>
          </a:xfrm>
          <a:prstGeom prst="rect">
            <a:avLst/>
          </a:prstGeom>
        </p:spPr>
      </p:pic>
      <p:sp>
        <p:nvSpPr>
          <p:cNvPr id="9" name="Text Placeholder 8">
            <a:extLst>
              <a:ext uri="{FF2B5EF4-FFF2-40B4-BE49-F238E27FC236}">
                <a16:creationId xmlns:a16="http://schemas.microsoft.com/office/drawing/2014/main" id="{C62637DC-FB48-4BCE-AB83-088ADA5BB418}"/>
              </a:ext>
            </a:extLst>
          </p:cNvPr>
          <p:cNvSpPr>
            <a:spLocks noGrp="1"/>
          </p:cNvSpPr>
          <p:nvPr>
            <p:ph type="body" sz="half" idx="2"/>
          </p:nvPr>
        </p:nvSpPr>
        <p:spPr>
          <a:xfrm>
            <a:off x="354633" y="3581400"/>
            <a:ext cx="3910979" cy="1676400"/>
          </a:xfrm>
        </p:spPr>
        <p:txBody>
          <a:bodyPr anchor="ctr">
            <a:normAutofit/>
          </a:bodyPr>
          <a:lstStyle/>
          <a:p>
            <a:pPr algn="ctr"/>
            <a:r>
              <a:rPr lang="en-US" sz="4800" dirty="0"/>
              <a:t>General Attributes</a:t>
            </a:r>
          </a:p>
        </p:txBody>
      </p:sp>
      <p:sp>
        <p:nvSpPr>
          <p:cNvPr id="8" name="Content Placeholder 7">
            <a:extLst>
              <a:ext uri="{FF2B5EF4-FFF2-40B4-BE49-F238E27FC236}">
                <a16:creationId xmlns:a16="http://schemas.microsoft.com/office/drawing/2014/main" id="{38C9F8D1-1FF7-4D21-8B58-2DEF319A1579}"/>
              </a:ext>
            </a:extLst>
          </p:cNvPr>
          <p:cNvSpPr>
            <a:spLocks noGrp="1"/>
          </p:cNvSpPr>
          <p:nvPr>
            <p:ph idx="1"/>
          </p:nvPr>
        </p:nvSpPr>
        <p:spPr>
          <a:xfrm>
            <a:off x="4951414" y="685800"/>
            <a:ext cx="6400800" cy="4572000"/>
          </a:xfrm>
        </p:spPr>
        <p:txBody>
          <a:bodyPr/>
          <a:lstStyle/>
          <a:p>
            <a:r>
              <a:rPr lang="en-US" sz="1800" dirty="0"/>
              <a:t>Action oriented</a:t>
            </a:r>
          </a:p>
          <a:p>
            <a:r>
              <a:rPr lang="en-US" sz="1800" dirty="0"/>
              <a:t>Comfortable giving and taking orders</a:t>
            </a:r>
          </a:p>
          <a:p>
            <a:r>
              <a:rPr lang="en-US" sz="1800" dirty="0"/>
              <a:t>Value variety &amp; excitement</a:t>
            </a:r>
          </a:p>
          <a:p>
            <a:r>
              <a:rPr lang="en-US" sz="1800" dirty="0"/>
              <a:t>Assertive</a:t>
            </a:r>
          </a:p>
          <a:p>
            <a:r>
              <a:rPr lang="en-US" sz="1800" dirty="0"/>
              <a:t>Decisive</a:t>
            </a:r>
          </a:p>
          <a:p>
            <a:r>
              <a:rPr lang="en-US" sz="1800" dirty="0"/>
              <a:t>Willing to be in the public eye</a:t>
            </a:r>
          </a:p>
          <a:p>
            <a:r>
              <a:rPr lang="en-US" sz="1800" dirty="0"/>
              <a:t>Value predictability, conformity, tradition and  structure</a:t>
            </a:r>
          </a:p>
          <a:p>
            <a:r>
              <a:rPr lang="en-US" sz="1800" dirty="0"/>
              <a:t>Great at emotional control</a:t>
            </a:r>
          </a:p>
          <a:p>
            <a:r>
              <a:rPr lang="en-US" sz="1800" dirty="0"/>
              <a:t>Can be emotionally guarded</a:t>
            </a:r>
          </a:p>
          <a:p>
            <a:endParaRPr lang="en-US" dirty="0"/>
          </a:p>
        </p:txBody>
      </p:sp>
    </p:spTree>
    <p:extLst>
      <p:ext uri="{BB962C8B-B14F-4D97-AF65-F5344CB8AC3E}">
        <p14:creationId xmlns:p14="http://schemas.microsoft.com/office/powerpoint/2010/main" val="16179554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down)">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D6D3E0-3F0B-4E4D-9708-42CE05DCEE21}"/>
              </a:ext>
            </a:extLst>
          </p:cNvPr>
          <p:cNvSpPr>
            <a:spLocks noGrp="1"/>
          </p:cNvSpPr>
          <p:nvPr>
            <p:ph type="body" sz="half" idx="2"/>
          </p:nvPr>
        </p:nvSpPr>
        <p:spPr>
          <a:xfrm>
            <a:off x="303212" y="3581400"/>
            <a:ext cx="3962400" cy="1905000"/>
          </a:xfrm>
        </p:spPr>
        <p:txBody>
          <a:bodyPr anchor="ctr">
            <a:noAutofit/>
          </a:bodyPr>
          <a:lstStyle/>
          <a:p>
            <a:pPr algn="ctr"/>
            <a:r>
              <a:rPr lang="en-US" sz="3600" dirty="0"/>
              <a:t>Values, Mindset &amp; Occupational Realities</a:t>
            </a:r>
          </a:p>
        </p:txBody>
      </p:sp>
      <p:sp>
        <p:nvSpPr>
          <p:cNvPr id="4" name="Content Placeholder 3">
            <a:extLst>
              <a:ext uri="{FF2B5EF4-FFF2-40B4-BE49-F238E27FC236}">
                <a16:creationId xmlns:a16="http://schemas.microsoft.com/office/drawing/2014/main" id="{AB423802-E2A0-4259-B574-D581A5CAB4DA}"/>
              </a:ext>
            </a:extLst>
          </p:cNvPr>
          <p:cNvSpPr>
            <a:spLocks noGrp="1"/>
          </p:cNvSpPr>
          <p:nvPr>
            <p:ph idx="1"/>
          </p:nvPr>
        </p:nvSpPr>
        <p:spPr>
          <a:xfrm>
            <a:off x="4951414" y="685800"/>
            <a:ext cx="6553198" cy="5562600"/>
          </a:xfrm>
        </p:spPr>
        <p:txBody>
          <a:bodyPr>
            <a:normAutofit/>
          </a:bodyPr>
          <a:lstStyle/>
          <a:p>
            <a:pPr lvl="1">
              <a:buFont typeface="Wingdings" panose="05000000000000000000" pitchFamily="2" charset="2"/>
              <a:buChar char="v"/>
            </a:pPr>
            <a:endParaRPr lang="en-US" dirty="0"/>
          </a:p>
          <a:p>
            <a:pPr lvl="1">
              <a:buFont typeface="Wingdings" panose="05000000000000000000" pitchFamily="2" charset="2"/>
              <a:buChar char="v"/>
            </a:pPr>
            <a:r>
              <a:rPr lang="en-US" dirty="0"/>
              <a:t>Generally dismissive of emotional sensitivity</a:t>
            </a:r>
          </a:p>
          <a:p>
            <a:pPr lvl="1">
              <a:buFont typeface="Wingdings" panose="05000000000000000000" pitchFamily="2" charset="2"/>
              <a:buChar char="v"/>
            </a:pPr>
            <a:r>
              <a:rPr lang="en-US" dirty="0"/>
              <a:t>Their job is about control. Control of their own reactions. Control of self. Control of others. They are called when there is a loss of control.</a:t>
            </a:r>
          </a:p>
          <a:p>
            <a:pPr lvl="1">
              <a:buFont typeface="Wingdings" panose="05000000000000000000" pitchFamily="2" charset="2"/>
              <a:buChar char="v"/>
            </a:pPr>
            <a:r>
              <a:rPr lang="en-US" dirty="0"/>
              <a:t>Cautious of revealing feelings because in their work revealing emotions can lead to trouble.</a:t>
            </a:r>
          </a:p>
          <a:p>
            <a:pPr lvl="1">
              <a:buFont typeface="Wingdings" panose="05000000000000000000" pitchFamily="2" charset="2"/>
              <a:buChar char="v"/>
            </a:pPr>
            <a:r>
              <a:rPr lang="en-US" dirty="0"/>
              <a:t>Accustomed to gore. Be prepared to hear horrific stories.</a:t>
            </a:r>
          </a:p>
          <a:p>
            <a:pPr lvl="1">
              <a:buFont typeface="Wingdings" panose="05000000000000000000" pitchFamily="2" charset="2"/>
              <a:buChar char="v"/>
            </a:pPr>
            <a:r>
              <a:rPr lang="en-US" dirty="0"/>
              <a:t>Have a funny sense of humor which  may be morbid, strong and perhaps a bit crass</a:t>
            </a:r>
          </a:p>
          <a:p>
            <a:pPr lvl="1">
              <a:buFont typeface="Wingdings" panose="05000000000000000000" pitchFamily="2" charset="2"/>
              <a:buChar char="v"/>
            </a:pPr>
            <a:r>
              <a:rPr lang="en-US" dirty="0"/>
              <a:t>Have been very thoroughly screened at pre-employment.</a:t>
            </a:r>
          </a:p>
          <a:p>
            <a:pPr lvl="1">
              <a:buFont typeface="Wingdings" panose="05000000000000000000" pitchFamily="2" charset="2"/>
              <a:buChar char="v"/>
            </a:pPr>
            <a:r>
              <a:rPr lang="en-US" dirty="0"/>
              <a:t>As a rule, very hearty and resilient individuals.</a:t>
            </a:r>
          </a:p>
          <a:p>
            <a:pPr marL="231775" lvl="1" indent="0">
              <a:buNone/>
            </a:pPr>
            <a:endParaRPr lang="en-US" dirty="0"/>
          </a:p>
          <a:p>
            <a:pPr marL="231775" lvl="1" indent="0">
              <a:buNone/>
            </a:pPr>
            <a:endParaRPr lang="en-US" dirty="0"/>
          </a:p>
        </p:txBody>
      </p:sp>
      <p:pic>
        <p:nvPicPr>
          <p:cNvPr id="5" name="Picture 4">
            <a:extLst>
              <a:ext uri="{FF2B5EF4-FFF2-40B4-BE49-F238E27FC236}">
                <a16:creationId xmlns:a16="http://schemas.microsoft.com/office/drawing/2014/main" id="{592DD971-413C-4A08-BFB4-49D5BDE367CB}"/>
              </a:ext>
            </a:extLst>
          </p:cNvPr>
          <p:cNvPicPr>
            <a:picLocks noChangeAspect="1"/>
          </p:cNvPicPr>
          <p:nvPr/>
        </p:nvPicPr>
        <p:blipFill>
          <a:blip r:embed="rId2"/>
          <a:stretch>
            <a:fillRect/>
          </a:stretch>
        </p:blipFill>
        <p:spPr>
          <a:xfrm>
            <a:off x="303212" y="675861"/>
            <a:ext cx="4170025" cy="2664183"/>
          </a:xfrm>
          <a:prstGeom prst="rect">
            <a:avLst/>
          </a:prstGeom>
        </p:spPr>
      </p:pic>
    </p:spTree>
    <p:extLst>
      <p:ext uri="{BB962C8B-B14F-4D97-AF65-F5344CB8AC3E}">
        <p14:creationId xmlns:p14="http://schemas.microsoft.com/office/powerpoint/2010/main" val="32865612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FD187B-46C0-4E6C-B960-545985DF14F7}"/>
              </a:ext>
            </a:extLst>
          </p:cNvPr>
          <p:cNvSpPr>
            <a:spLocks noGrp="1"/>
          </p:cNvSpPr>
          <p:nvPr>
            <p:ph type="body" sz="half" idx="2"/>
          </p:nvPr>
        </p:nvSpPr>
        <p:spPr>
          <a:xfrm>
            <a:off x="531812" y="3810000"/>
            <a:ext cx="3657600" cy="1600200"/>
          </a:xfrm>
        </p:spPr>
        <p:txBody>
          <a:bodyPr anchor="ctr">
            <a:normAutofit/>
          </a:bodyPr>
          <a:lstStyle/>
          <a:p>
            <a:pPr algn="ctr"/>
            <a:r>
              <a:rPr lang="en-US" sz="2800" dirty="0"/>
              <a:t>An Example of Clinician Cultural Ignorance</a:t>
            </a:r>
          </a:p>
        </p:txBody>
      </p:sp>
      <p:sp>
        <p:nvSpPr>
          <p:cNvPr id="4" name="Content Placeholder 3">
            <a:extLst>
              <a:ext uri="{FF2B5EF4-FFF2-40B4-BE49-F238E27FC236}">
                <a16:creationId xmlns:a16="http://schemas.microsoft.com/office/drawing/2014/main" id="{2447677D-6E61-46CC-B03E-694E9EB94E7A}"/>
              </a:ext>
            </a:extLst>
          </p:cNvPr>
          <p:cNvSpPr>
            <a:spLocks noGrp="1"/>
          </p:cNvSpPr>
          <p:nvPr>
            <p:ph idx="1"/>
          </p:nvPr>
        </p:nvSpPr>
        <p:spPr>
          <a:xfrm>
            <a:off x="4646612" y="457200"/>
            <a:ext cx="6934200" cy="5943600"/>
          </a:xfrm>
        </p:spPr>
        <p:txBody>
          <a:bodyPr>
            <a:normAutofit/>
          </a:bodyPr>
          <a:lstStyle/>
          <a:p>
            <a:pPr marL="0" indent="0">
              <a:buNone/>
            </a:pPr>
            <a:r>
              <a:rPr lang="en-US" dirty="0"/>
              <a:t>Bill had been in two shootings that resulted in his killing two suspects. He was having nightmares and seriously considering quitting police work in order to avoid the possibility of third deadly encounter. His department EAP referred him to a local clinician who had a lot of experience, none of which involved law enforcement. This was Bill’s first-ever counseling session. The therapist listened to Bill’s story carefully. When Bill was finished talking the therapist asked him, “So, are you ready to stop killing people?” Bill left the session very upset. It wasn’t until he talked to some friends who had been in therapy that he learned how inappropriate and untherapeutic this question was and accepted another referral to someone familiar with the police culture.</a:t>
            </a:r>
          </a:p>
          <a:p>
            <a:pPr marL="0" indent="0">
              <a:buNone/>
            </a:pPr>
            <a:r>
              <a:rPr lang="en-US" sz="1400" dirty="0"/>
              <a:t>Kirschman, Kamena, &amp; Fay, J. (2014</a:t>
            </a:r>
            <a:r>
              <a:rPr lang="en-US" sz="1400" i="1" dirty="0"/>
              <a:t>), </a:t>
            </a:r>
            <a:r>
              <a:rPr lang="en-US" sz="1400" dirty="0"/>
              <a:t>p.8.</a:t>
            </a:r>
            <a:endParaRPr lang="en-US" sz="1400" i="1" dirty="0"/>
          </a:p>
          <a:p>
            <a:pPr marL="0" indent="0">
              <a:buNone/>
            </a:pPr>
            <a:endParaRPr lang="en-US" sz="2000" dirty="0"/>
          </a:p>
        </p:txBody>
      </p:sp>
      <p:sp>
        <p:nvSpPr>
          <p:cNvPr id="5" name="Title 4">
            <a:extLst>
              <a:ext uri="{FF2B5EF4-FFF2-40B4-BE49-F238E27FC236}">
                <a16:creationId xmlns:a16="http://schemas.microsoft.com/office/drawing/2014/main" id="{65DF3C7B-0370-4878-B987-78D22D8D4466}"/>
              </a:ext>
            </a:extLst>
          </p:cNvPr>
          <p:cNvSpPr>
            <a:spLocks noGrp="1"/>
          </p:cNvSpPr>
          <p:nvPr>
            <p:ph type="title"/>
          </p:nvPr>
        </p:nvSpPr>
        <p:spPr>
          <a:xfrm>
            <a:off x="760412" y="838200"/>
            <a:ext cx="3596607" cy="2667000"/>
          </a:xfrm>
        </p:spPr>
        <p:txBody>
          <a:bodyPr anchor="ctr">
            <a:normAutofit/>
          </a:bodyPr>
          <a:lstStyle/>
          <a:p>
            <a:r>
              <a:rPr lang="en-US" sz="5400" dirty="0">
                <a:solidFill>
                  <a:schemeClr val="bg2">
                    <a:lumMod val="50000"/>
                    <a:lumOff val="50000"/>
                  </a:schemeClr>
                </a:solidFill>
              </a:rPr>
              <a:t>Police Culture 101</a:t>
            </a:r>
          </a:p>
        </p:txBody>
      </p:sp>
    </p:spTree>
    <p:extLst>
      <p:ext uri="{BB962C8B-B14F-4D97-AF65-F5344CB8AC3E}">
        <p14:creationId xmlns:p14="http://schemas.microsoft.com/office/powerpoint/2010/main" val="1063896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41DC81-509F-4BD6-9585-8CA2C2730FC8}"/>
              </a:ext>
            </a:extLst>
          </p:cNvPr>
          <p:cNvSpPr>
            <a:spLocks noGrp="1"/>
          </p:cNvSpPr>
          <p:nvPr>
            <p:ph type="body" sz="half" idx="2"/>
          </p:nvPr>
        </p:nvSpPr>
        <p:spPr>
          <a:xfrm>
            <a:off x="379412" y="3733800"/>
            <a:ext cx="3749007" cy="1600200"/>
          </a:xfrm>
        </p:spPr>
        <p:txBody>
          <a:bodyPr anchor="ctr">
            <a:normAutofit/>
          </a:bodyPr>
          <a:lstStyle/>
          <a:p>
            <a:pPr algn="ctr"/>
            <a:r>
              <a:rPr lang="en-US" sz="3600" dirty="0"/>
              <a:t>Under Constant Intense Scrutiny</a:t>
            </a:r>
          </a:p>
        </p:txBody>
      </p:sp>
      <p:pic>
        <p:nvPicPr>
          <p:cNvPr id="7" name="Picture Placeholder 6">
            <a:extLst>
              <a:ext uri="{FF2B5EF4-FFF2-40B4-BE49-F238E27FC236}">
                <a16:creationId xmlns:a16="http://schemas.microsoft.com/office/drawing/2014/main" id="{013B7E34-4BDE-44B7-BFAC-BCDAD7A410B5}"/>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102" r="15102"/>
          <a:stretch>
            <a:fillRect/>
          </a:stretch>
        </p:blipFill>
        <p:spPr>
          <a:xfrm>
            <a:off x="5180012" y="533400"/>
            <a:ext cx="6400799" cy="5334000"/>
          </a:xfrm>
          <a:prstGeom prst="roundRect">
            <a:avLst>
              <a:gd name="adj" fmla="val 8594"/>
            </a:avLst>
          </a:prstGeom>
          <a:solidFill>
            <a:srgbClr val="FFFFFF">
              <a:shade val="85000"/>
            </a:srgbClr>
          </a:solidFill>
          <a:ln>
            <a:solidFill>
              <a:schemeClr val="bg2">
                <a:lumMod val="25000"/>
                <a:lumOff val="75000"/>
              </a:schemeClr>
            </a:solidFill>
          </a:ln>
          <a:effectLst>
            <a:reflection blurRad="12700" stA="38000" endPos="28000" dist="5000" dir="5400000" sy="-100000" algn="bl" rotWithShape="0"/>
          </a:effectLst>
        </p:spPr>
      </p:pic>
      <p:sp>
        <p:nvSpPr>
          <p:cNvPr id="5" name="Title 4">
            <a:extLst>
              <a:ext uri="{FF2B5EF4-FFF2-40B4-BE49-F238E27FC236}">
                <a16:creationId xmlns:a16="http://schemas.microsoft.com/office/drawing/2014/main" id="{50E5554B-75CF-4BE0-AFF7-013F23544D67}"/>
              </a:ext>
            </a:extLst>
          </p:cNvPr>
          <p:cNvSpPr>
            <a:spLocks noGrp="1"/>
          </p:cNvSpPr>
          <p:nvPr>
            <p:ph type="title"/>
          </p:nvPr>
        </p:nvSpPr>
        <p:spPr>
          <a:xfrm>
            <a:off x="760412" y="838200"/>
            <a:ext cx="3596607" cy="2667000"/>
          </a:xfrm>
        </p:spPr>
        <p:txBody>
          <a:bodyPr anchor="ctr">
            <a:normAutofit/>
          </a:bodyPr>
          <a:lstStyle/>
          <a:p>
            <a:r>
              <a:rPr lang="en-US" sz="5400" dirty="0">
                <a:solidFill>
                  <a:schemeClr val="bg2">
                    <a:lumMod val="50000"/>
                    <a:lumOff val="50000"/>
                  </a:schemeClr>
                </a:solidFill>
              </a:rPr>
              <a:t>Police Culture 101</a:t>
            </a:r>
          </a:p>
        </p:txBody>
      </p:sp>
    </p:spTree>
    <p:extLst>
      <p:ext uri="{BB962C8B-B14F-4D97-AF65-F5344CB8AC3E}">
        <p14:creationId xmlns:p14="http://schemas.microsoft.com/office/powerpoint/2010/main" val="672268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fmla="#ppt_w*sin(2.5*pi*$)">
                                          <p:val>
                                            <p:fltVal val="0"/>
                                          </p:val>
                                        </p:tav>
                                        <p:tav tm="100000">
                                          <p:val>
                                            <p:fltVal val="1"/>
                                          </p:val>
                                        </p:tav>
                                      </p:tavLst>
                                    </p:anim>
                                    <p:anim calcmode="lin" valueType="num">
                                      <p:cBhvr>
                                        <p:cTn id="13"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6A299-BDE0-4E16-B2D7-C242E0B85FC2}"/>
              </a:ext>
            </a:extLst>
          </p:cNvPr>
          <p:cNvSpPr>
            <a:spLocks noGrp="1"/>
          </p:cNvSpPr>
          <p:nvPr>
            <p:ph type="title"/>
          </p:nvPr>
        </p:nvSpPr>
        <p:spPr>
          <a:xfrm>
            <a:off x="760412" y="838200"/>
            <a:ext cx="3596607" cy="2667000"/>
          </a:xfrm>
        </p:spPr>
        <p:txBody>
          <a:bodyPr anchor="ctr">
            <a:normAutofit/>
          </a:bodyPr>
          <a:lstStyle/>
          <a:p>
            <a:r>
              <a:rPr lang="en-US" sz="5400" dirty="0">
                <a:solidFill>
                  <a:schemeClr val="bg2">
                    <a:lumMod val="50000"/>
                    <a:lumOff val="50000"/>
                  </a:schemeClr>
                </a:solidFill>
              </a:rPr>
              <a:t>Police Culture 101</a:t>
            </a:r>
          </a:p>
        </p:txBody>
      </p:sp>
      <p:sp>
        <p:nvSpPr>
          <p:cNvPr id="7" name="Text Placeholder 6">
            <a:extLst>
              <a:ext uri="{FF2B5EF4-FFF2-40B4-BE49-F238E27FC236}">
                <a16:creationId xmlns:a16="http://schemas.microsoft.com/office/drawing/2014/main" id="{191AB677-F493-43CE-819A-E41F83293F7F}"/>
              </a:ext>
            </a:extLst>
          </p:cNvPr>
          <p:cNvSpPr>
            <a:spLocks noGrp="1"/>
          </p:cNvSpPr>
          <p:nvPr>
            <p:ph type="body" sz="half" idx="2"/>
          </p:nvPr>
        </p:nvSpPr>
        <p:spPr>
          <a:xfrm>
            <a:off x="424554" y="3886200"/>
            <a:ext cx="3581399" cy="1371600"/>
          </a:xfrm>
        </p:spPr>
        <p:txBody>
          <a:bodyPr anchor="ctr">
            <a:normAutofit/>
          </a:bodyPr>
          <a:lstStyle/>
          <a:p>
            <a:pPr algn="ctr"/>
            <a:r>
              <a:rPr lang="en-US" sz="4000" dirty="0"/>
              <a:t>Suspicious</a:t>
            </a:r>
          </a:p>
        </p:txBody>
      </p:sp>
      <p:pic>
        <p:nvPicPr>
          <p:cNvPr id="9" name="Picture Placeholder 8">
            <a:extLst>
              <a:ext uri="{FF2B5EF4-FFF2-40B4-BE49-F238E27FC236}">
                <a16:creationId xmlns:a16="http://schemas.microsoft.com/office/drawing/2014/main" id="{1EF2526C-9426-47E9-A123-891AD7B5AF3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976" r="12976"/>
          <a:stretch>
            <a:fillRect/>
          </a:stretch>
        </p:blipFill>
        <p:spPr>
          <a:xfrm>
            <a:off x="6246812" y="584200"/>
            <a:ext cx="3505200" cy="2921000"/>
          </a:xfrm>
          <a:prstGeom prst="roundRect">
            <a:avLst>
              <a:gd name="adj" fmla="val 8594"/>
            </a:avLst>
          </a:prstGeom>
          <a:solidFill>
            <a:srgbClr val="FFFFFF">
              <a:shade val="85000"/>
            </a:srgbClr>
          </a:solidFill>
          <a:ln w="38100">
            <a:solidFill>
              <a:schemeClr val="tx1"/>
            </a:solidFill>
          </a:ln>
          <a:effectLst>
            <a:glow rad="63500">
              <a:schemeClr val="accent4">
                <a:satMod val="175000"/>
                <a:alpha val="40000"/>
              </a:schemeClr>
            </a:glow>
            <a:reflection blurRad="12700" stA="38000" endPos="28000" dist="5000" dir="5400000" sy="-100000" algn="bl" rotWithShape="0"/>
          </a:effectLst>
        </p:spPr>
      </p:pic>
      <p:pic>
        <p:nvPicPr>
          <p:cNvPr id="11" name="Picture 10">
            <a:extLst>
              <a:ext uri="{FF2B5EF4-FFF2-40B4-BE49-F238E27FC236}">
                <a16:creationId xmlns:a16="http://schemas.microsoft.com/office/drawing/2014/main" id="{BBAE806E-95D7-4A87-8EC9-C2313F238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697" y="3854450"/>
            <a:ext cx="2935879" cy="2806700"/>
          </a:xfrm>
          <a:prstGeom prst="rect">
            <a:avLst/>
          </a:prstGeom>
          <a:ln w="38100">
            <a:solidFill>
              <a:schemeClr val="tx1"/>
            </a:solidFill>
          </a:ln>
        </p:spPr>
      </p:pic>
      <p:sp>
        <p:nvSpPr>
          <p:cNvPr id="12" name="Arrow: Right 11">
            <a:extLst>
              <a:ext uri="{FF2B5EF4-FFF2-40B4-BE49-F238E27FC236}">
                <a16:creationId xmlns:a16="http://schemas.microsoft.com/office/drawing/2014/main" id="{B6C6A686-0F07-4BFD-BE48-8039FFAE5F56}"/>
              </a:ext>
            </a:extLst>
          </p:cNvPr>
          <p:cNvSpPr/>
          <p:nvPr/>
        </p:nvSpPr>
        <p:spPr>
          <a:xfrm rot="20342635">
            <a:off x="3715097" y="3444962"/>
            <a:ext cx="1967897" cy="72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3198EB13-E8D5-445B-8B72-56647190B710}"/>
              </a:ext>
            </a:extLst>
          </p:cNvPr>
          <p:cNvSpPr/>
          <p:nvPr/>
        </p:nvSpPr>
        <p:spPr>
          <a:xfrm>
            <a:off x="3689894" y="5061583"/>
            <a:ext cx="2057400" cy="722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80207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6A299-BDE0-4E16-B2D7-C242E0B85FC2}"/>
              </a:ext>
            </a:extLst>
          </p:cNvPr>
          <p:cNvSpPr>
            <a:spLocks noGrp="1"/>
          </p:cNvSpPr>
          <p:nvPr>
            <p:ph type="title"/>
          </p:nvPr>
        </p:nvSpPr>
        <p:spPr>
          <a:xfrm>
            <a:off x="760412" y="838200"/>
            <a:ext cx="3596607" cy="2667000"/>
          </a:xfrm>
        </p:spPr>
        <p:txBody>
          <a:bodyPr anchor="ctr">
            <a:normAutofit/>
          </a:bodyPr>
          <a:lstStyle/>
          <a:p>
            <a:r>
              <a:rPr lang="en-US" sz="5400" dirty="0">
                <a:solidFill>
                  <a:schemeClr val="bg2">
                    <a:lumMod val="50000"/>
                    <a:lumOff val="50000"/>
                  </a:schemeClr>
                </a:solidFill>
              </a:rPr>
              <a:t>Police Culture 101</a:t>
            </a:r>
          </a:p>
        </p:txBody>
      </p:sp>
      <p:sp>
        <p:nvSpPr>
          <p:cNvPr id="7" name="Text Placeholder 6">
            <a:extLst>
              <a:ext uri="{FF2B5EF4-FFF2-40B4-BE49-F238E27FC236}">
                <a16:creationId xmlns:a16="http://schemas.microsoft.com/office/drawing/2014/main" id="{191AB677-F493-43CE-819A-E41F83293F7F}"/>
              </a:ext>
            </a:extLst>
          </p:cNvPr>
          <p:cNvSpPr>
            <a:spLocks noGrp="1"/>
          </p:cNvSpPr>
          <p:nvPr>
            <p:ph type="body" sz="half" idx="2"/>
          </p:nvPr>
        </p:nvSpPr>
        <p:spPr>
          <a:xfrm>
            <a:off x="1827212" y="3733800"/>
            <a:ext cx="3932465" cy="1371600"/>
          </a:xfrm>
        </p:spPr>
        <p:txBody>
          <a:bodyPr anchor="ctr">
            <a:normAutofit/>
          </a:bodyPr>
          <a:lstStyle/>
          <a:p>
            <a:pPr algn="ctr"/>
            <a:r>
              <a:rPr lang="en-US" sz="4000" dirty="0"/>
              <a:t>Safety Conscious</a:t>
            </a:r>
          </a:p>
        </p:txBody>
      </p:sp>
      <p:pic>
        <p:nvPicPr>
          <p:cNvPr id="20" name="Picture 19">
            <a:extLst>
              <a:ext uri="{FF2B5EF4-FFF2-40B4-BE49-F238E27FC236}">
                <a16:creationId xmlns:a16="http://schemas.microsoft.com/office/drawing/2014/main" id="{3FD8217D-23A8-471E-8F1A-9C1F92F9737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7412" y="1752600"/>
            <a:ext cx="3352800" cy="3352800"/>
          </a:xfrm>
          <a:prstGeom prst="rect">
            <a:avLst/>
          </a:prstGeom>
          <a:ln w="38100">
            <a:solidFill>
              <a:schemeClr val="bg2">
                <a:lumMod val="25000"/>
                <a:lumOff val="75000"/>
              </a:schemeClr>
            </a:solidFill>
          </a:ln>
        </p:spPr>
      </p:pic>
    </p:spTree>
    <p:extLst>
      <p:ext uri="{BB962C8B-B14F-4D97-AF65-F5344CB8AC3E}">
        <p14:creationId xmlns:p14="http://schemas.microsoft.com/office/powerpoint/2010/main" val="152106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6A299-BDE0-4E16-B2D7-C242E0B85FC2}"/>
              </a:ext>
            </a:extLst>
          </p:cNvPr>
          <p:cNvSpPr>
            <a:spLocks noGrp="1"/>
          </p:cNvSpPr>
          <p:nvPr>
            <p:ph type="title"/>
          </p:nvPr>
        </p:nvSpPr>
        <p:spPr>
          <a:xfrm>
            <a:off x="760412" y="838200"/>
            <a:ext cx="3596607" cy="2667000"/>
          </a:xfrm>
        </p:spPr>
        <p:txBody>
          <a:bodyPr anchor="ctr">
            <a:normAutofit/>
          </a:bodyPr>
          <a:lstStyle/>
          <a:p>
            <a:r>
              <a:rPr lang="en-US" sz="5400" dirty="0">
                <a:solidFill>
                  <a:schemeClr val="bg2">
                    <a:lumMod val="50000"/>
                    <a:lumOff val="50000"/>
                  </a:schemeClr>
                </a:solidFill>
              </a:rPr>
              <a:t>Police Culture 101</a:t>
            </a:r>
          </a:p>
        </p:txBody>
      </p:sp>
      <p:sp>
        <p:nvSpPr>
          <p:cNvPr id="7" name="Text Placeholder 6">
            <a:extLst>
              <a:ext uri="{FF2B5EF4-FFF2-40B4-BE49-F238E27FC236}">
                <a16:creationId xmlns:a16="http://schemas.microsoft.com/office/drawing/2014/main" id="{191AB677-F493-43CE-819A-E41F83293F7F}"/>
              </a:ext>
            </a:extLst>
          </p:cNvPr>
          <p:cNvSpPr>
            <a:spLocks noGrp="1"/>
          </p:cNvSpPr>
          <p:nvPr>
            <p:ph type="body" sz="half" idx="2"/>
          </p:nvPr>
        </p:nvSpPr>
        <p:spPr>
          <a:xfrm>
            <a:off x="1827212" y="3733800"/>
            <a:ext cx="3932465" cy="1371600"/>
          </a:xfrm>
        </p:spPr>
        <p:txBody>
          <a:bodyPr anchor="ctr">
            <a:normAutofit/>
          </a:bodyPr>
          <a:lstStyle/>
          <a:p>
            <a:pPr algn="ctr"/>
            <a:r>
              <a:rPr lang="en-US" sz="4000" dirty="0"/>
              <a:t>Safety Conscious</a:t>
            </a:r>
          </a:p>
        </p:txBody>
      </p:sp>
      <p:pic>
        <p:nvPicPr>
          <p:cNvPr id="3" name="Picture 2">
            <a:extLst>
              <a:ext uri="{FF2B5EF4-FFF2-40B4-BE49-F238E27FC236}">
                <a16:creationId xmlns:a16="http://schemas.microsoft.com/office/drawing/2014/main" id="{B5EC27C9-390C-41B4-9F73-52371787A8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1612" y="1771650"/>
            <a:ext cx="4622800" cy="3467100"/>
          </a:xfrm>
          <a:prstGeom prst="rect">
            <a:avLst/>
          </a:prstGeom>
          <a:ln w="38100">
            <a:solidFill>
              <a:schemeClr val="bg2">
                <a:lumMod val="50000"/>
                <a:lumOff val="50000"/>
              </a:schemeClr>
            </a:solidFill>
          </a:ln>
        </p:spPr>
      </p:pic>
    </p:spTree>
    <p:extLst>
      <p:ext uri="{BB962C8B-B14F-4D97-AF65-F5344CB8AC3E}">
        <p14:creationId xmlns:p14="http://schemas.microsoft.com/office/powerpoint/2010/main" val="196043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6A299-BDE0-4E16-B2D7-C242E0B85FC2}"/>
              </a:ext>
            </a:extLst>
          </p:cNvPr>
          <p:cNvSpPr>
            <a:spLocks noGrp="1"/>
          </p:cNvSpPr>
          <p:nvPr>
            <p:ph type="title"/>
          </p:nvPr>
        </p:nvSpPr>
        <p:spPr>
          <a:xfrm>
            <a:off x="760412" y="838200"/>
            <a:ext cx="3596607" cy="2667000"/>
          </a:xfrm>
        </p:spPr>
        <p:txBody>
          <a:bodyPr anchor="ctr">
            <a:normAutofit/>
          </a:bodyPr>
          <a:lstStyle/>
          <a:p>
            <a:r>
              <a:rPr lang="en-US" sz="5400" dirty="0">
                <a:solidFill>
                  <a:schemeClr val="bg2">
                    <a:lumMod val="50000"/>
                    <a:lumOff val="50000"/>
                  </a:schemeClr>
                </a:solidFill>
              </a:rPr>
              <a:t>Police Culture 101</a:t>
            </a:r>
          </a:p>
        </p:txBody>
      </p:sp>
      <p:sp>
        <p:nvSpPr>
          <p:cNvPr id="7" name="Text Placeholder 6">
            <a:extLst>
              <a:ext uri="{FF2B5EF4-FFF2-40B4-BE49-F238E27FC236}">
                <a16:creationId xmlns:a16="http://schemas.microsoft.com/office/drawing/2014/main" id="{191AB677-F493-43CE-819A-E41F83293F7F}"/>
              </a:ext>
            </a:extLst>
          </p:cNvPr>
          <p:cNvSpPr>
            <a:spLocks noGrp="1"/>
          </p:cNvSpPr>
          <p:nvPr>
            <p:ph type="body" sz="half" idx="2"/>
          </p:nvPr>
        </p:nvSpPr>
        <p:spPr>
          <a:xfrm>
            <a:off x="760412" y="3962400"/>
            <a:ext cx="3932465" cy="1371600"/>
          </a:xfrm>
        </p:spPr>
        <p:txBody>
          <a:bodyPr anchor="ctr">
            <a:normAutofit/>
          </a:bodyPr>
          <a:lstStyle/>
          <a:p>
            <a:pPr algn="ctr"/>
            <a:r>
              <a:rPr lang="en-US" sz="4000" dirty="0"/>
              <a:t>Safety Conscious</a:t>
            </a:r>
          </a:p>
        </p:txBody>
      </p:sp>
      <p:pic>
        <p:nvPicPr>
          <p:cNvPr id="16" name="Picture 15">
            <a:extLst>
              <a:ext uri="{FF2B5EF4-FFF2-40B4-BE49-F238E27FC236}">
                <a16:creationId xmlns:a16="http://schemas.microsoft.com/office/drawing/2014/main" id="{78FBD18A-78E7-4466-984C-B9EB29DC6E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6812" y="1733550"/>
            <a:ext cx="4800600" cy="3600450"/>
          </a:xfrm>
          <a:prstGeom prst="roundRect">
            <a:avLst>
              <a:gd name="adj" fmla="val 8594"/>
            </a:avLst>
          </a:prstGeom>
          <a:solidFill>
            <a:srgbClr val="FFFFFF">
              <a:shade val="85000"/>
            </a:srgbClr>
          </a:solidFill>
          <a:ln w="38100">
            <a:solidFill>
              <a:schemeClr val="bg2">
                <a:lumMod val="50000"/>
                <a:lumOff val="5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1360791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A0E0-B49C-413F-B463-A5ED7C245FB8}"/>
              </a:ext>
            </a:extLst>
          </p:cNvPr>
          <p:cNvSpPr>
            <a:spLocks noGrp="1"/>
          </p:cNvSpPr>
          <p:nvPr>
            <p:ph type="title"/>
          </p:nvPr>
        </p:nvSpPr>
        <p:spPr>
          <a:xfrm>
            <a:off x="265112" y="2590800"/>
            <a:ext cx="4191000" cy="2667000"/>
          </a:xfrm>
        </p:spPr>
        <p:txBody>
          <a:bodyPr anchor="ctr">
            <a:normAutofit/>
          </a:bodyPr>
          <a:lstStyle/>
          <a:p>
            <a:pPr algn="ctr"/>
            <a:r>
              <a:rPr lang="en-US" sz="2800" dirty="0"/>
              <a:t>General Distrust of Mental Health Professionals</a:t>
            </a:r>
          </a:p>
        </p:txBody>
      </p:sp>
      <p:sp>
        <p:nvSpPr>
          <p:cNvPr id="11" name="Content Placeholder 10">
            <a:extLst>
              <a:ext uri="{FF2B5EF4-FFF2-40B4-BE49-F238E27FC236}">
                <a16:creationId xmlns:a16="http://schemas.microsoft.com/office/drawing/2014/main" id="{5E8E6EA1-7D41-402C-8EE1-8CFF54D352CA}"/>
              </a:ext>
            </a:extLst>
          </p:cNvPr>
          <p:cNvSpPr>
            <a:spLocks noGrp="1"/>
          </p:cNvSpPr>
          <p:nvPr>
            <p:ph idx="1"/>
          </p:nvPr>
        </p:nvSpPr>
        <p:spPr>
          <a:xfrm>
            <a:off x="4722812" y="990600"/>
            <a:ext cx="6705600" cy="4267200"/>
          </a:xfrm>
        </p:spPr>
        <p:txBody>
          <a:bodyPr/>
          <a:lstStyle/>
          <a:p>
            <a:r>
              <a:rPr lang="en-US" dirty="0"/>
              <a:t>Exposure to severely mentally disturbed individuals often distorts realistic views of psychotherapy</a:t>
            </a:r>
          </a:p>
          <a:p>
            <a:r>
              <a:rPr lang="en-US" dirty="0"/>
              <a:t>Fear of condition impacting their duty status</a:t>
            </a:r>
          </a:p>
          <a:p>
            <a:r>
              <a:rPr lang="en-US" dirty="0"/>
              <a:t>Fear of loss of employment</a:t>
            </a:r>
          </a:p>
          <a:p>
            <a:r>
              <a:rPr lang="en-US" dirty="0"/>
              <a:t>Fear confidentiality will be breached</a:t>
            </a:r>
          </a:p>
          <a:p>
            <a:r>
              <a:rPr lang="en-US" dirty="0"/>
              <a:t>Not eager clients</a:t>
            </a:r>
          </a:p>
          <a:p>
            <a:r>
              <a:rPr lang="en-US" dirty="0"/>
              <a:t>Don’t like psychobabble</a:t>
            </a:r>
          </a:p>
          <a:p>
            <a:pPr marL="231775" lvl="1" indent="0">
              <a:buNone/>
            </a:pPr>
            <a:endParaRPr lang="en-US" dirty="0"/>
          </a:p>
          <a:p>
            <a:pPr marL="0" indent="0">
              <a:buNone/>
            </a:pPr>
            <a:endParaRPr lang="en-US" dirty="0"/>
          </a:p>
        </p:txBody>
      </p:sp>
      <p:sp>
        <p:nvSpPr>
          <p:cNvPr id="13" name="Title 4">
            <a:extLst>
              <a:ext uri="{FF2B5EF4-FFF2-40B4-BE49-F238E27FC236}">
                <a16:creationId xmlns:a16="http://schemas.microsoft.com/office/drawing/2014/main" id="{F3D9545A-5487-4264-8FBA-F76D0B44F8E6}"/>
              </a:ext>
            </a:extLst>
          </p:cNvPr>
          <p:cNvSpPr>
            <a:spLocks noGrp="1"/>
          </p:cNvSpPr>
          <p:nvPr>
            <p:ph type="body" sz="half" idx="2"/>
          </p:nvPr>
        </p:nvSpPr>
        <p:spPr>
          <a:xfrm>
            <a:off x="608012" y="705134"/>
            <a:ext cx="3581399" cy="1379561"/>
          </a:xfrm>
        </p:spPr>
        <p:txBody>
          <a:bodyPr anchor="ctr">
            <a:normAutofit fontScale="92500" lnSpcReduction="10000"/>
          </a:bodyPr>
          <a:lstStyle/>
          <a:p>
            <a:r>
              <a:rPr lang="en-US" sz="5400" dirty="0">
                <a:solidFill>
                  <a:schemeClr val="bg2">
                    <a:lumMod val="50000"/>
                    <a:lumOff val="50000"/>
                  </a:schemeClr>
                </a:solidFill>
              </a:rPr>
              <a:t>Police Culture 101</a:t>
            </a:r>
          </a:p>
        </p:txBody>
      </p:sp>
    </p:spTree>
    <p:extLst>
      <p:ext uri="{BB962C8B-B14F-4D97-AF65-F5344CB8AC3E}">
        <p14:creationId xmlns:p14="http://schemas.microsoft.com/office/powerpoint/2010/main" val="996299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p:cTn id="26" dur="500" decel="50000" fill="hold">
                                          <p:stCondLst>
                                            <p:cond delay="0"/>
                                          </p:stCondLst>
                                        </p:cTn>
                                        <p:tgtEl>
                                          <p:spTgt spid="11">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1">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1">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11">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1">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1">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1">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p:cTn id="38" dur="500" decel="50000" fill="hold">
                                          <p:stCondLst>
                                            <p:cond delay="0"/>
                                          </p:stCondLst>
                                        </p:cTn>
                                        <p:tgtEl>
                                          <p:spTgt spid="11">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1">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1">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11">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1">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1">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1">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 calcmode="lin" valueType="num">
                                      <p:cBhvr>
                                        <p:cTn id="50" dur="500" decel="50000" fill="hold">
                                          <p:stCondLst>
                                            <p:cond delay="0"/>
                                          </p:stCondLst>
                                        </p:cTn>
                                        <p:tgtEl>
                                          <p:spTgt spid="11">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11">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 calcmode="lin" valueType="num">
                                      <p:cBhvr>
                                        <p:cTn id="62" dur="500" decel="50000" fill="hold">
                                          <p:stCondLst>
                                            <p:cond delay="0"/>
                                          </p:stCondLst>
                                        </p:cTn>
                                        <p:tgtEl>
                                          <p:spTgt spid="11">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1">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1">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11">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1">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1">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1">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1">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11">
                                            <p:txEl>
                                              <p:pRg st="5" end="5"/>
                                            </p:txEl>
                                          </p:spTgt>
                                        </p:tgtEl>
                                        <p:attrNameLst>
                                          <p:attrName>style.visibility</p:attrName>
                                        </p:attrNameLst>
                                      </p:cBhvr>
                                      <p:to>
                                        <p:strVal val="visible"/>
                                      </p:to>
                                    </p:set>
                                    <p:anim calcmode="lin" valueType="num">
                                      <p:cBhvr>
                                        <p:cTn id="74" dur="500" decel="50000" fill="hold">
                                          <p:stCondLst>
                                            <p:cond delay="0"/>
                                          </p:stCondLst>
                                        </p:cTn>
                                        <p:tgtEl>
                                          <p:spTgt spid="11">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1">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1">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11">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1">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1">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1">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F24E-7190-43C8-A43D-D25864875B8C}"/>
              </a:ext>
            </a:extLst>
          </p:cNvPr>
          <p:cNvSpPr>
            <a:spLocks noGrp="1"/>
          </p:cNvSpPr>
          <p:nvPr>
            <p:ph type="title"/>
          </p:nvPr>
        </p:nvSpPr>
        <p:spPr>
          <a:xfrm>
            <a:off x="517958" y="838200"/>
            <a:ext cx="4100743" cy="3429000"/>
          </a:xfrm>
        </p:spPr>
        <p:txBody>
          <a:bodyPr anchor="ctr"/>
          <a:lstStyle/>
          <a:p>
            <a:pPr algn="ctr"/>
            <a:r>
              <a:rPr lang="en-US" dirty="0">
                <a:solidFill>
                  <a:schemeClr val="bg2">
                    <a:lumMod val="50000"/>
                    <a:lumOff val="50000"/>
                  </a:schemeClr>
                </a:solidFill>
              </a:rPr>
              <a:t>My Friend Mike</a:t>
            </a:r>
          </a:p>
        </p:txBody>
      </p:sp>
      <p:pic>
        <p:nvPicPr>
          <p:cNvPr id="8" name="Content Placeholder 7" descr="A person posing for the camera&#10;&#10;Description generated with very high confidence">
            <a:extLst>
              <a:ext uri="{FF2B5EF4-FFF2-40B4-BE49-F238E27FC236}">
                <a16:creationId xmlns:a16="http://schemas.microsoft.com/office/drawing/2014/main" id="{69EC9E90-E52C-4A17-86EB-0D9197C548B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18701" y="1752600"/>
            <a:ext cx="6884805" cy="3876675"/>
          </a:xfrm>
          <a:ln w="57150">
            <a:solidFill>
              <a:schemeClr val="accent1"/>
            </a:solidFill>
          </a:ln>
        </p:spPr>
      </p:pic>
    </p:spTree>
    <p:extLst>
      <p:ext uri="{BB962C8B-B14F-4D97-AF65-F5344CB8AC3E}">
        <p14:creationId xmlns:p14="http://schemas.microsoft.com/office/powerpoint/2010/main" val="8604515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60BDD-B73B-4B0A-9208-18C6978853E3}"/>
              </a:ext>
            </a:extLst>
          </p:cNvPr>
          <p:cNvSpPr>
            <a:spLocks noGrp="1"/>
          </p:cNvSpPr>
          <p:nvPr>
            <p:ph type="body" sz="half" idx="2"/>
          </p:nvPr>
        </p:nvSpPr>
        <p:spPr>
          <a:xfrm>
            <a:off x="684212" y="3657600"/>
            <a:ext cx="3581399" cy="1371600"/>
          </a:xfrm>
        </p:spPr>
        <p:txBody>
          <a:bodyPr anchor="ctr">
            <a:normAutofit/>
          </a:bodyPr>
          <a:lstStyle/>
          <a:p>
            <a:pPr algn="ctr"/>
            <a:r>
              <a:rPr lang="en-US" sz="4400" dirty="0"/>
              <a:t>* One Caveat</a:t>
            </a:r>
          </a:p>
        </p:txBody>
      </p:sp>
      <p:sp>
        <p:nvSpPr>
          <p:cNvPr id="7" name="Content Placeholder 6">
            <a:extLst>
              <a:ext uri="{FF2B5EF4-FFF2-40B4-BE49-F238E27FC236}">
                <a16:creationId xmlns:a16="http://schemas.microsoft.com/office/drawing/2014/main" id="{94003D09-105B-450A-8717-09554EC87ED2}"/>
              </a:ext>
            </a:extLst>
          </p:cNvPr>
          <p:cNvSpPr>
            <a:spLocks noGrp="1"/>
          </p:cNvSpPr>
          <p:nvPr>
            <p:ph idx="1"/>
          </p:nvPr>
        </p:nvSpPr>
        <p:spPr>
          <a:xfrm>
            <a:off x="5370583" y="4724400"/>
            <a:ext cx="6400800" cy="1905000"/>
          </a:xfrm>
        </p:spPr>
        <p:txBody>
          <a:bodyPr>
            <a:normAutofit/>
          </a:bodyPr>
          <a:lstStyle/>
          <a:p>
            <a:pPr algn="ctr"/>
            <a:r>
              <a:rPr lang="en-US" sz="5400" i="1" dirty="0"/>
              <a:t>Cops carry their guns with them!</a:t>
            </a:r>
          </a:p>
        </p:txBody>
      </p:sp>
      <p:pic>
        <p:nvPicPr>
          <p:cNvPr id="5" name="Picture 4">
            <a:extLst>
              <a:ext uri="{FF2B5EF4-FFF2-40B4-BE49-F238E27FC236}">
                <a16:creationId xmlns:a16="http://schemas.microsoft.com/office/drawing/2014/main" id="{7D8551A1-C8AD-4031-9F51-17F26619E0F6}"/>
              </a:ext>
            </a:extLst>
          </p:cNvPr>
          <p:cNvPicPr>
            <a:picLocks noChangeAspect="1"/>
          </p:cNvPicPr>
          <p:nvPr/>
        </p:nvPicPr>
        <p:blipFill>
          <a:blip r:embed="rId2"/>
          <a:stretch>
            <a:fillRect/>
          </a:stretch>
        </p:blipFill>
        <p:spPr>
          <a:xfrm>
            <a:off x="150812" y="381000"/>
            <a:ext cx="5252886" cy="2647123"/>
          </a:xfrm>
          <a:prstGeom prst="rect">
            <a:avLst/>
          </a:prstGeom>
        </p:spPr>
      </p:pic>
      <p:pic>
        <p:nvPicPr>
          <p:cNvPr id="16" name="Picture 15">
            <a:extLst>
              <a:ext uri="{FF2B5EF4-FFF2-40B4-BE49-F238E27FC236}">
                <a16:creationId xmlns:a16="http://schemas.microsoft.com/office/drawing/2014/main" id="{5267B559-1042-4BEC-9583-3E99143556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5412" y="685800"/>
            <a:ext cx="4672094" cy="3759239"/>
          </a:xfrm>
          <a:prstGeom prst="rect">
            <a:avLst/>
          </a:prstGeom>
          <a:ln w="38100">
            <a:solidFill>
              <a:schemeClr val="bg2">
                <a:lumMod val="50000"/>
                <a:lumOff val="50000"/>
              </a:schemeClr>
            </a:solidFill>
          </a:ln>
        </p:spPr>
      </p:pic>
    </p:spTree>
    <p:extLst>
      <p:ext uri="{BB962C8B-B14F-4D97-AF65-F5344CB8AC3E}">
        <p14:creationId xmlns:p14="http://schemas.microsoft.com/office/powerpoint/2010/main" val="31535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80">
                                          <p:stCondLst>
                                            <p:cond delay="0"/>
                                          </p:stCondLst>
                                        </p:cTn>
                                        <p:tgtEl>
                                          <p:spTgt spid="7">
                                            <p:txEl>
                                              <p:pRg st="0" end="0"/>
                                            </p:txEl>
                                          </p:spTgt>
                                        </p:tgtEl>
                                      </p:cBhvr>
                                    </p:animEffect>
                                    <p:anim calcmode="lin" valueType="num">
                                      <p:cBhvr>
                                        <p:cTn id="20"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xEl>
                                              <p:pRg st="0" end="0"/>
                                            </p:txEl>
                                          </p:spTgt>
                                        </p:tgtEl>
                                      </p:cBhvr>
                                      <p:to x="100000" y="60000"/>
                                    </p:animScale>
                                    <p:animScale>
                                      <p:cBhvr>
                                        <p:cTn id="26" dur="166" decel="50000">
                                          <p:stCondLst>
                                            <p:cond delay="676"/>
                                          </p:stCondLst>
                                        </p:cTn>
                                        <p:tgtEl>
                                          <p:spTgt spid="7">
                                            <p:txEl>
                                              <p:pRg st="0" end="0"/>
                                            </p:txEl>
                                          </p:spTgt>
                                        </p:tgtEl>
                                      </p:cBhvr>
                                      <p:to x="100000" y="100000"/>
                                    </p:animScale>
                                    <p:animScale>
                                      <p:cBhvr>
                                        <p:cTn id="27" dur="26">
                                          <p:stCondLst>
                                            <p:cond delay="1312"/>
                                          </p:stCondLst>
                                        </p:cTn>
                                        <p:tgtEl>
                                          <p:spTgt spid="7">
                                            <p:txEl>
                                              <p:pRg st="0" end="0"/>
                                            </p:txEl>
                                          </p:spTgt>
                                        </p:tgtEl>
                                      </p:cBhvr>
                                      <p:to x="100000" y="80000"/>
                                    </p:animScale>
                                    <p:animScale>
                                      <p:cBhvr>
                                        <p:cTn id="28" dur="166" decel="50000">
                                          <p:stCondLst>
                                            <p:cond delay="1338"/>
                                          </p:stCondLst>
                                        </p:cTn>
                                        <p:tgtEl>
                                          <p:spTgt spid="7">
                                            <p:txEl>
                                              <p:pRg st="0" end="0"/>
                                            </p:txEl>
                                          </p:spTgt>
                                        </p:tgtEl>
                                      </p:cBhvr>
                                      <p:to x="100000" y="100000"/>
                                    </p:animScale>
                                    <p:animScale>
                                      <p:cBhvr>
                                        <p:cTn id="29" dur="26">
                                          <p:stCondLst>
                                            <p:cond delay="1642"/>
                                          </p:stCondLst>
                                        </p:cTn>
                                        <p:tgtEl>
                                          <p:spTgt spid="7">
                                            <p:txEl>
                                              <p:pRg st="0" end="0"/>
                                            </p:txEl>
                                          </p:spTgt>
                                        </p:tgtEl>
                                      </p:cBhvr>
                                      <p:to x="100000" y="90000"/>
                                    </p:animScale>
                                    <p:animScale>
                                      <p:cBhvr>
                                        <p:cTn id="30" dur="166" decel="50000">
                                          <p:stCondLst>
                                            <p:cond delay="1668"/>
                                          </p:stCondLst>
                                        </p:cTn>
                                        <p:tgtEl>
                                          <p:spTgt spid="7">
                                            <p:txEl>
                                              <p:pRg st="0" end="0"/>
                                            </p:txEl>
                                          </p:spTgt>
                                        </p:tgtEl>
                                      </p:cBhvr>
                                      <p:to x="100000" y="100000"/>
                                    </p:animScale>
                                    <p:animScale>
                                      <p:cBhvr>
                                        <p:cTn id="31" dur="26">
                                          <p:stCondLst>
                                            <p:cond delay="1808"/>
                                          </p:stCondLst>
                                        </p:cTn>
                                        <p:tgtEl>
                                          <p:spTgt spid="7">
                                            <p:txEl>
                                              <p:pRg st="0" end="0"/>
                                            </p:txEl>
                                          </p:spTgt>
                                        </p:tgtEl>
                                      </p:cBhvr>
                                      <p:to x="100000" y="95000"/>
                                    </p:animScale>
                                    <p:animScale>
                                      <p:cBhvr>
                                        <p:cTn id="32"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37EE5B-E343-4243-ADC0-AC2F56B19E86}"/>
              </a:ext>
            </a:extLst>
          </p:cNvPr>
          <p:cNvSpPr>
            <a:spLocks noGrp="1"/>
          </p:cNvSpPr>
          <p:nvPr>
            <p:ph type="title"/>
          </p:nvPr>
        </p:nvSpPr>
        <p:spPr>
          <a:xfrm>
            <a:off x="684212" y="1371600"/>
            <a:ext cx="10444998" cy="3276600"/>
          </a:xfrm>
        </p:spPr>
        <p:txBody>
          <a:bodyPr anchor="ctr">
            <a:normAutofit/>
          </a:bodyPr>
          <a:lstStyle/>
          <a:p>
            <a:pPr algn="ctr"/>
            <a:r>
              <a:rPr lang="en-US" sz="5400" dirty="0"/>
              <a:t>The Therapeutic Alliance Is PARAMOUNT!</a:t>
            </a:r>
          </a:p>
        </p:txBody>
      </p:sp>
      <p:sp>
        <p:nvSpPr>
          <p:cNvPr id="8" name="Text Placeholder 7">
            <a:extLst>
              <a:ext uri="{FF2B5EF4-FFF2-40B4-BE49-F238E27FC236}">
                <a16:creationId xmlns:a16="http://schemas.microsoft.com/office/drawing/2014/main" id="{DBBBFA67-A30C-4ADE-BDB3-41A1A3C9DAF7}"/>
              </a:ext>
            </a:extLst>
          </p:cNvPr>
          <p:cNvSpPr>
            <a:spLocks noGrp="1"/>
          </p:cNvSpPr>
          <p:nvPr>
            <p:ph type="body" idx="1"/>
          </p:nvPr>
        </p:nvSpPr>
        <p:spPr/>
        <p:txBody>
          <a:bodyPr/>
          <a:lstStyle/>
          <a:p>
            <a:r>
              <a:rPr lang="en-US" dirty="0"/>
              <a:t>Police Culture 101</a:t>
            </a:r>
          </a:p>
        </p:txBody>
      </p:sp>
    </p:spTree>
    <p:extLst>
      <p:ext uri="{BB962C8B-B14F-4D97-AF65-F5344CB8AC3E}">
        <p14:creationId xmlns:p14="http://schemas.microsoft.com/office/powerpoint/2010/main" val="625624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BB9620E-33AF-4F92-8598-EDCDF0B4EE48}"/>
              </a:ext>
            </a:extLst>
          </p:cNvPr>
          <p:cNvSpPr>
            <a:spLocks noGrp="1"/>
          </p:cNvSpPr>
          <p:nvPr>
            <p:ph type="body" sz="half" idx="2"/>
          </p:nvPr>
        </p:nvSpPr>
        <p:spPr>
          <a:xfrm>
            <a:off x="379412" y="3657600"/>
            <a:ext cx="4419600" cy="2362200"/>
          </a:xfrm>
        </p:spPr>
        <p:txBody>
          <a:bodyPr anchor="ctr">
            <a:normAutofit/>
          </a:bodyPr>
          <a:lstStyle/>
          <a:p>
            <a:pPr algn="ctr"/>
            <a:r>
              <a:rPr lang="en-US" sz="4000" dirty="0"/>
              <a:t>The Important Therapeutic Alliance</a:t>
            </a:r>
          </a:p>
        </p:txBody>
      </p:sp>
      <p:pic>
        <p:nvPicPr>
          <p:cNvPr id="11" name="Content Placeholder 10">
            <a:extLst>
              <a:ext uri="{FF2B5EF4-FFF2-40B4-BE49-F238E27FC236}">
                <a16:creationId xmlns:a16="http://schemas.microsoft.com/office/drawing/2014/main" id="{C5EACDF1-18B6-403B-9B47-C574A62F20E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56212" y="1659380"/>
            <a:ext cx="6647654" cy="3722686"/>
          </a:xfrm>
          <a:ln w="38100">
            <a:solidFill>
              <a:schemeClr val="bg2">
                <a:lumMod val="25000"/>
                <a:lumOff val="75000"/>
              </a:schemeClr>
            </a:solidFill>
          </a:ln>
        </p:spPr>
      </p:pic>
      <p:pic>
        <p:nvPicPr>
          <p:cNvPr id="9" name="Picture 8">
            <a:extLst>
              <a:ext uri="{FF2B5EF4-FFF2-40B4-BE49-F238E27FC236}">
                <a16:creationId xmlns:a16="http://schemas.microsoft.com/office/drawing/2014/main" id="{69B78CB8-5AA5-4CCF-AAE0-0F3F1E6A1FC5}"/>
              </a:ext>
            </a:extLst>
          </p:cNvPr>
          <p:cNvPicPr>
            <a:picLocks noChangeAspect="1"/>
          </p:cNvPicPr>
          <p:nvPr/>
        </p:nvPicPr>
        <p:blipFill>
          <a:blip r:embed="rId4"/>
          <a:stretch>
            <a:fillRect/>
          </a:stretch>
        </p:blipFill>
        <p:spPr>
          <a:xfrm>
            <a:off x="231356" y="706907"/>
            <a:ext cx="5249111" cy="2645893"/>
          </a:xfrm>
          <a:prstGeom prst="rect">
            <a:avLst/>
          </a:prstGeom>
        </p:spPr>
      </p:pic>
    </p:spTree>
    <p:extLst>
      <p:ext uri="{BB962C8B-B14F-4D97-AF65-F5344CB8AC3E}">
        <p14:creationId xmlns:p14="http://schemas.microsoft.com/office/powerpoint/2010/main" val="2201910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C9C5-AC66-4A1F-9FEB-A36B549521FD}"/>
              </a:ext>
            </a:extLst>
          </p:cNvPr>
          <p:cNvSpPr>
            <a:spLocks noGrp="1"/>
          </p:cNvSpPr>
          <p:nvPr>
            <p:ph type="ctrTitle"/>
          </p:nvPr>
        </p:nvSpPr>
        <p:spPr>
          <a:xfrm>
            <a:off x="912812" y="457200"/>
            <a:ext cx="9725371" cy="2057400"/>
          </a:xfrm>
        </p:spPr>
        <p:txBody>
          <a:bodyPr anchor="t">
            <a:normAutofit/>
          </a:bodyPr>
          <a:lstStyle/>
          <a:p>
            <a:pPr algn="ctr"/>
            <a:r>
              <a:rPr lang="en-US" sz="5400" dirty="0">
                <a:solidFill>
                  <a:schemeClr val="bg2">
                    <a:lumMod val="25000"/>
                    <a:lumOff val="75000"/>
                  </a:schemeClr>
                </a:solidFill>
              </a:rPr>
              <a:t>Navigating the Path to Helping the First Responder…</a:t>
            </a:r>
          </a:p>
        </p:txBody>
      </p:sp>
      <p:sp>
        <p:nvSpPr>
          <p:cNvPr id="3" name="Subtitle 2">
            <a:extLst>
              <a:ext uri="{FF2B5EF4-FFF2-40B4-BE49-F238E27FC236}">
                <a16:creationId xmlns:a16="http://schemas.microsoft.com/office/drawing/2014/main" id="{56765764-817D-4B5A-B320-5A40007440BF}"/>
              </a:ext>
            </a:extLst>
          </p:cNvPr>
          <p:cNvSpPr>
            <a:spLocks noGrp="1"/>
          </p:cNvSpPr>
          <p:nvPr>
            <p:ph type="subTitle" idx="1"/>
          </p:nvPr>
        </p:nvSpPr>
        <p:spPr>
          <a:xfrm>
            <a:off x="4951412" y="3505200"/>
            <a:ext cx="5181600" cy="1219200"/>
          </a:xfrm>
        </p:spPr>
        <p:txBody>
          <a:bodyPr anchor="ctr">
            <a:normAutofit/>
          </a:bodyPr>
          <a:lstStyle/>
          <a:p>
            <a:pPr algn="ctr"/>
            <a:r>
              <a:rPr lang="en-US" sz="2400" dirty="0"/>
              <a:t>Initial considerations</a:t>
            </a:r>
          </a:p>
        </p:txBody>
      </p:sp>
      <p:pic>
        <p:nvPicPr>
          <p:cNvPr id="5" name="Picture 4">
            <a:extLst>
              <a:ext uri="{FF2B5EF4-FFF2-40B4-BE49-F238E27FC236}">
                <a16:creationId xmlns:a16="http://schemas.microsoft.com/office/drawing/2014/main" id="{6D4E9CB1-D732-4335-AEC0-4DABBF6A66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9012" y="2438400"/>
            <a:ext cx="3810000" cy="3810000"/>
          </a:xfrm>
          <a:prstGeom prst="rect">
            <a:avLst/>
          </a:prstGeom>
          <a:ln w="57150">
            <a:solidFill>
              <a:schemeClr val="tx2">
                <a:lumMod val="75000"/>
              </a:schemeClr>
            </a:solidFill>
          </a:ln>
        </p:spPr>
      </p:pic>
    </p:spTree>
    <p:extLst>
      <p:ext uri="{BB962C8B-B14F-4D97-AF65-F5344CB8AC3E}">
        <p14:creationId xmlns:p14="http://schemas.microsoft.com/office/powerpoint/2010/main" val="286471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0" y="304799"/>
            <a:ext cx="10439402" cy="1884833"/>
          </a:xfrm>
        </p:spPr>
        <p:txBody>
          <a:bodyPr anchor="ctr">
            <a:normAutofit/>
          </a:bodyPr>
          <a:lstStyle/>
          <a:p>
            <a:pPr algn="ctr"/>
            <a:r>
              <a:rPr lang="en-US" sz="6000" spc="300" dirty="0">
                <a:solidFill>
                  <a:schemeClr val="accent1"/>
                </a:solidFill>
                <a:effectLst>
                  <a:outerShdw blurRad="38100" dist="38100" dir="2700000" algn="tl">
                    <a:srgbClr val="000000">
                      <a:alpha val="43137"/>
                    </a:srgbClr>
                  </a:outerShdw>
                </a:effectLst>
              </a:rPr>
              <a:t>Initial Considerations</a:t>
            </a:r>
          </a:p>
        </p:txBody>
      </p:sp>
      <p:sp>
        <p:nvSpPr>
          <p:cNvPr id="3" name="Content Placeholder 2">
            <a:extLst>
              <a:ext uri="{FF2B5EF4-FFF2-40B4-BE49-F238E27FC236}">
                <a16:creationId xmlns:a16="http://schemas.microsoft.com/office/drawing/2014/main" id="{5145446E-606F-4AF4-B0DA-C006E66E20A8}"/>
              </a:ext>
            </a:extLst>
          </p:cNvPr>
          <p:cNvSpPr>
            <a:spLocks noGrp="1"/>
          </p:cNvSpPr>
          <p:nvPr>
            <p:ph sz="half" idx="1"/>
          </p:nvPr>
        </p:nvSpPr>
        <p:spPr>
          <a:xfrm>
            <a:off x="608012" y="1808634"/>
            <a:ext cx="4419599" cy="914399"/>
          </a:xfrm>
        </p:spPr>
        <p:txBody>
          <a:bodyPr anchor="ctr">
            <a:normAutofit/>
          </a:bodyPr>
          <a:lstStyle/>
          <a:p>
            <a:pPr marL="0" indent="0">
              <a:buNone/>
            </a:pPr>
            <a:r>
              <a:rPr lang="en-US" dirty="0"/>
              <a:t>As Mental Health Professionals:</a:t>
            </a:r>
          </a:p>
        </p:txBody>
      </p:sp>
      <p:sp>
        <p:nvSpPr>
          <p:cNvPr id="4" name="Content Placeholder 3">
            <a:extLst>
              <a:ext uri="{FF2B5EF4-FFF2-40B4-BE49-F238E27FC236}">
                <a16:creationId xmlns:a16="http://schemas.microsoft.com/office/drawing/2014/main" id="{313F9406-B5F8-49DD-AA14-08EC9FDF502D}"/>
              </a:ext>
            </a:extLst>
          </p:cNvPr>
          <p:cNvSpPr>
            <a:spLocks noGrp="1"/>
          </p:cNvSpPr>
          <p:nvPr>
            <p:ph sz="half" idx="2"/>
          </p:nvPr>
        </p:nvSpPr>
        <p:spPr>
          <a:xfrm>
            <a:off x="6704012" y="2514600"/>
            <a:ext cx="4419600" cy="3505200"/>
          </a:xfrm>
        </p:spPr>
        <p:txBody>
          <a:bodyPr>
            <a:normAutofit/>
          </a:bodyPr>
          <a:lstStyle/>
          <a:p>
            <a:r>
              <a:rPr lang="en-US" dirty="0"/>
              <a:t>Recognize the client as a First Responder</a:t>
            </a:r>
          </a:p>
          <a:p>
            <a:r>
              <a:rPr lang="en-US" dirty="0"/>
              <a:t>Recognize the type of first responder</a:t>
            </a:r>
          </a:p>
          <a:p>
            <a:pPr lvl="1"/>
            <a:r>
              <a:rPr lang="en-US" dirty="0"/>
              <a:t>Police</a:t>
            </a:r>
          </a:p>
          <a:p>
            <a:pPr lvl="1"/>
            <a:r>
              <a:rPr lang="en-US" dirty="0"/>
              <a:t>Fire Fighter</a:t>
            </a:r>
          </a:p>
          <a:p>
            <a:pPr lvl="1"/>
            <a:r>
              <a:rPr lang="en-US" dirty="0"/>
              <a:t>EMT</a:t>
            </a:r>
          </a:p>
          <a:p>
            <a:pPr lvl="1"/>
            <a:r>
              <a:rPr lang="en-US" dirty="0"/>
              <a:t>Dispatcher</a:t>
            </a:r>
          </a:p>
          <a:p>
            <a:pPr lvl="1"/>
            <a:endParaRPr lang="en-US" dirty="0"/>
          </a:p>
        </p:txBody>
      </p:sp>
      <p:pic>
        <p:nvPicPr>
          <p:cNvPr id="14" name="Picture 13">
            <a:extLst>
              <a:ext uri="{FF2B5EF4-FFF2-40B4-BE49-F238E27FC236}">
                <a16:creationId xmlns:a16="http://schemas.microsoft.com/office/drawing/2014/main" id="{B8E57889-C903-41D4-B921-2CF6411908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246" y="3048000"/>
            <a:ext cx="4653129" cy="3087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arn(inVertical)">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barn(inVertical)">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barn(inVertical)">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286E-3106-4799-BE33-697B5034FA92}"/>
              </a:ext>
            </a:extLst>
          </p:cNvPr>
          <p:cNvSpPr>
            <a:spLocks noGrp="1"/>
          </p:cNvSpPr>
          <p:nvPr>
            <p:ph type="title"/>
          </p:nvPr>
        </p:nvSpPr>
        <p:spPr>
          <a:xfrm>
            <a:off x="760412" y="152399"/>
            <a:ext cx="10820399" cy="1752601"/>
          </a:xfrm>
        </p:spPr>
        <p:txBody>
          <a:bodyPr anchor="ctr">
            <a:normAutofit/>
          </a:bodyPr>
          <a:lstStyle/>
          <a:p>
            <a:pPr algn="ctr"/>
            <a:r>
              <a:rPr lang="en-US" sz="4000" dirty="0">
                <a:solidFill>
                  <a:schemeClr val="bg2">
                    <a:lumMod val="50000"/>
                    <a:lumOff val="50000"/>
                  </a:schemeClr>
                </a:solidFill>
              </a:rPr>
              <a:t>Initial Considerations for </a:t>
            </a:r>
            <a:r>
              <a:rPr lang="en-US" sz="4000" spc="600" dirty="0">
                <a:solidFill>
                  <a:schemeClr val="bg2">
                    <a:lumMod val="50000"/>
                    <a:lumOff val="50000"/>
                  </a:schemeClr>
                </a:solidFill>
              </a:rPr>
              <a:t>Law</a:t>
            </a:r>
            <a:r>
              <a:rPr lang="en-US" sz="4000" dirty="0">
                <a:solidFill>
                  <a:schemeClr val="bg2">
                    <a:lumMod val="50000"/>
                    <a:lumOff val="50000"/>
                  </a:schemeClr>
                </a:solidFill>
              </a:rPr>
              <a:t> Enforcement Clients</a:t>
            </a:r>
          </a:p>
        </p:txBody>
      </p:sp>
      <p:sp>
        <p:nvSpPr>
          <p:cNvPr id="3" name="Content Placeholder 2">
            <a:extLst>
              <a:ext uri="{FF2B5EF4-FFF2-40B4-BE49-F238E27FC236}">
                <a16:creationId xmlns:a16="http://schemas.microsoft.com/office/drawing/2014/main" id="{FC2A69E2-A5F8-40E7-9138-C90FA7A3A5E4}"/>
              </a:ext>
            </a:extLst>
          </p:cNvPr>
          <p:cNvSpPr>
            <a:spLocks noGrp="1"/>
          </p:cNvSpPr>
          <p:nvPr>
            <p:ph sz="half" idx="1"/>
          </p:nvPr>
        </p:nvSpPr>
        <p:spPr>
          <a:xfrm>
            <a:off x="531812" y="1905000"/>
            <a:ext cx="6172200" cy="4267200"/>
          </a:xfrm>
        </p:spPr>
        <p:txBody>
          <a:bodyPr/>
          <a:lstStyle/>
          <a:p>
            <a:r>
              <a:rPr lang="en-US" sz="2800" dirty="0"/>
              <a:t>Recognize the first responder status may have nothing to do with client issues</a:t>
            </a:r>
          </a:p>
          <a:p>
            <a:r>
              <a:rPr lang="en-US" sz="2800" dirty="0"/>
              <a:t>Be more direct </a:t>
            </a:r>
          </a:p>
          <a:p>
            <a:r>
              <a:rPr lang="en-US" sz="2800" dirty="0"/>
              <a:t>Adopt a learner’s attitude </a:t>
            </a:r>
          </a:p>
          <a:p>
            <a:r>
              <a:rPr lang="en-US" sz="2800" dirty="0"/>
              <a:t>Identify the client’s present work assignment, time and experience in law enforcement</a:t>
            </a:r>
          </a:p>
          <a:p>
            <a:pPr marL="0" indent="0">
              <a:buNone/>
            </a:pPr>
            <a:endParaRPr lang="en-US" dirty="0"/>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403BB7AF-8146-46FA-8CDF-450924882DE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4153" y="2057400"/>
            <a:ext cx="4419601" cy="4419601"/>
          </a:xfrm>
          <a:ln w="38100">
            <a:solidFill>
              <a:srgbClr val="0070C0"/>
            </a:solidFill>
          </a:ln>
        </p:spPr>
      </p:pic>
    </p:spTree>
    <p:extLst>
      <p:ext uri="{BB962C8B-B14F-4D97-AF65-F5344CB8AC3E}">
        <p14:creationId xmlns:p14="http://schemas.microsoft.com/office/powerpoint/2010/main" val="8203169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42FC7F1-8D11-486D-BC43-6363D867863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51612" y="2652891"/>
            <a:ext cx="5057237" cy="3190876"/>
          </a:xfrm>
          <a:ln w="38100">
            <a:solidFill>
              <a:schemeClr val="bg2">
                <a:lumMod val="50000"/>
                <a:lumOff val="50000"/>
              </a:schemeClr>
            </a:solidFill>
          </a:ln>
        </p:spPr>
      </p:pic>
      <p:sp>
        <p:nvSpPr>
          <p:cNvPr id="5" name="Title 1">
            <a:extLst>
              <a:ext uri="{FF2B5EF4-FFF2-40B4-BE49-F238E27FC236}">
                <a16:creationId xmlns:a16="http://schemas.microsoft.com/office/drawing/2014/main" id="{3BA67543-FF36-422A-BB7F-B750918E2858}"/>
              </a:ext>
            </a:extLst>
          </p:cNvPr>
          <p:cNvSpPr>
            <a:spLocks noGrp="1"/>
          </p:cNvSpPr>
          <p:nvPr>
            <p:ph type="title"/>
          </p:nvPr>
        </p:nvSpPr>
        <p:spPr/>
        <p:txBody>
          <a:bodyPr anchor="ctr">
            <a:normAutofit/>
          </a:bodyPr>
          <a:lstStyle/>
          <a:p>
            <a:pPr algn="ctr"/>
            <a:r>
              <a:rPr lang="en-US" sz="4000" dirty="0">
                <a:solidFill>
                  <a:schemeClr val="bg2">
                    <a:lumMod val="50000"/>
                    <a:lumOff val="50000"/>
                  </a:schemeClr>
                </a:solidFill>
              </a:rPr>
              <a:t>Initial Considerations for </a:t>
            </a:r>
            <a:r>
              <a:rPr lang="en-US" sz="4000" spc="600" dirty="0">
                <a:solidFill>
                  <a:schemeClr val="bg2">
                    <a:lumMod val="50000"/>
                    <a:lumOff val="50000"/>
                  </a:schemeClr>
                </a:solidFill>
              </a:rPr>
              <a:t>Law</a:t>
            </a:r>
            <a:r>
              <a:rPr lang="en-US" sz="4000" dirty="0">
                <a:solidFill>
                  <a:schemeClr val="bg2">
                    <a:lumMod val="50000"/>
                    <a:lumOff val="50000"/>
                  </a:schemeClr>
                </a:solidFill>
              </a:rPr>
              <a:t> Enforcement Clients</a:t>
            </a:r>
          </a:p>
        </p:txBody>
      </p:sp>
      <p:sp>
        <p:nvSpPr>
          <p:cNvPr id="9" name="TextBox 8">
            <a:extLst>
              <a:ext uri="{FF2B5EF4-FFF2-40B4-BE49-F238E27FC236}">
                <a16:creationId xmlns:a16="http://schemas.microsoft.com/office/drawing/2014/main" id="{67418018-036C-48FF-B047-EAB448349DCD}"/>
              </a:ext>
            </a:extLst>
          </p:cNvPr>
          <p:cNvSpPr txBox="1"/>
          <p:nvPr/>
        </p:nvSpPr>
        <p:spPr>
          <a:xfrm>
            <a:off x="455612" y="3276600"/>
            <a:ext cx="4800600" cy="1200329"/>
          </a:xfrm>
          <a:prstGeom prst="rect">
            <a:avLst/>
          </a:prstGeom>
          <a:noFill/>
        </p:spPr>
        <p:txBody>
          <a:bodyPr wrap="square" rtlCol="0">
            <a:spAutoFit/>
          </a:bodyPr>
          <a:lstStyle/>
          <a:p>
            <a:pPr algn="ctr"/>
            <a:r>
              <a:rPr lang="en-US" sz="7200" dirty="0"/>
              <a:t>TRAUMA</a:t>
            </a:r>
          </a:p>
        </p:txBody>
      </p:sp>
    </p:spTree>
    <p:extLst>
      <p:ext uri="{BB962C8B-B14F-4D97-AF65-F5344CB8AC3E}">
        <p14:creationId xmlns:p14="http://schemas.microsoft.com/office/powerpoint/2010/main" val="3494152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9E7FE9-32BB-4EA3-BD1C-9A01A720F829}"/>
              </a:ext>
            </a:extLst>
          </p:cNvPr>
          <p:cNvSpPr>
            <a:spLocks noGrp="1"/>
          </p:cNvSpPr>
          <p:nvPr>
            <p:ph type="title"/>
          </p:nvPr>
        </p:nvSpPr>
        <p:spPr>
          <a:xfrm>
            <a:off x="179041" y="298174"/>
            <a:ext cx="6534150" cy="2216426"/>
          </a:xfrm>
        </p:spPr>
        <p:txBody>
          <a:bodyPr anchor="ctr">
            <a:normAutofit/>
          </a:bodyPr>
          <a:lstStyle/>
          <a:p>
            <a:pPr algn="ctr"/>
            <a:r>
              <a:rPr lang="en-US" spc="0" dirty="0">
                <a:solidFill>
                  <a:schemeClr val="bg2">
                    <a:lumMod val="50000"/>
                    <a:lumOff val="50000"/>
                  </a:schemeClr>
                </a:solidFill>
              </a:rPr>
              <a:t>Initial Considerations for Law Enforcement Clients</a:t>
            </a:r>
            <a:endParaRPr lang="en-US" spc="0" dirty="0"/>
          </a:p>
        </p:txBody>
      </p:sp>
      <p:sp>
        <p:nvSpPr>
          <p:cNvPr id="13" name="Text Placeholder 12">
            <a:extLst>
              <a:ext uri="{FF2B5EF4-FFF2-40B4-BE49-F238E27FC236}">
                <a16:creationId xmlns:a16="http://schemas.microsoft.com/office/drawing/2014/main" id="{6925F79F-1C3E-4627-9F48-EF1534CE1F48}"/>
              </a:ext>
            </a:extLst>
          </p:cNvPr>
          <p:cNvSpPr>
            <a:spLocks noGrp="1"/>
          </p:cNvSpPr>
          <p:nvPr>
            <p:ph type="body" sz="half" idx="2"/>
          </p:nvPr>
        </p:nvSpPr>
        <p:spPr>
          <a:xfrm>
            <a:off x="6399212" y="4724400"/>
            <a:ext cx="5181600" cy="1371600"/>
          </a:xfrm>
        </p:spPr>
        <p:txBody>
          <a:bodyPr anchor="ctr">
            <a:noAutofit/>
          </a:bodyPr>
          <a:lstStyle/>
          <a:p>
            <a:pPr algn="ctr"/>
            <a:r>
              <a:rPr lang="en-US" sz="4800" dirty="0"/>
              <a:t>TRAUMA TYPES</a:t>
            </a:r>
          </a:p>
        </p:txBody>
      </p:sp>
      <p:pic>
        <p:nvPicPr>
          <p:cNvPr id="16" name="Content Placeholder 15">
            <a:extLst>
              <a:ext uri="{FF2B5EF4-FFF2-40B4-BE49-F238E27FC236}">
                <a16:creationId xmlns:a16="http://schemas.microsoft.com/office/drawing/2014/main" id="{8139BB59-1A11-4DBA-9789-9E773A6EF9F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6316" y="2895600"/>
            <a:ext cx="4419600" cy="2946400"/>
          </a:xfrm>
          <a:ln w="57150">
            <a:solidFill>
              <a:srgbClr val="0070C0"/>
            </a:solidFill>
          </a:ln>
        </p:spPr>
      </p:pic>
      <p:pic>
        <p:nvPicPr>
          <p:cNvPr id="19" name="Picture 18">
            <a:extLst>
              <a:ext uri="{FF2B5EF4-FFF2-40B4-BE49-F238E27FC236}">
                <a16:creationId xmlns:a16="http://schemas.microsoft.com/office/drawing/2014/main" id="{C8B6A4E8-E001-4F0E-B79B-4EEB87F9204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89812" y="944909"/>
            <a:ext cx="3303933" cy="3139381"/>
          </a:xfrm>
          <a:prstGeom prst="rect">
            <a:avLst/>
          </a:prstGeom>
          <a:ln w="57150">
            <a:solidFill>
              <a:srgbClr val="0070C0"/>
            </a:solidFill>
          </a:ln>
        </p:spPr>
      </p:pic>
    </p:spTree>
    <p:extLst>
      <p:ext uri="{BB962C8B-B14F-4D97-AF65-F5344CB8AC3E}">
        <p14:creationId xmlns:p14="http://schemas.microsoft.com/office/powerpoint/2010/main" val="365948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edg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plus(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A69C877-10C0-4E43-97BF-AEB65981B5E0}"/>
              </a:ext>
            </a:extLst>
          </p:cNvPr>
          <p:cNvGraphicFramePr/>
          <p:nvPr>
            <p:extLst>
              <p:ext uri="{D42A27DB-BD31-4B8C-83A1-F6EECF244321}">
                <p14:modId xmlns:p14="http://schemas.microsoft.com/office/powerpoint/2010/main" val="2293104939"/>
              </p:ext>
            </p:extLst>
          </p:nvPr>
        </p:nvGraphicFramePr>
        <p:xfrm>
          <a:off x="227013" y="381000"/>
          <a:ext cx="4267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9E99E392-0578-4813-94F8-B4FE293FF935}"/>
              </a:ext>
            </a:extLst>
          </p:cNvPr>
          <p:cNvSpPr>
            <a:spLocks noGrp="1"/>
          </p:cNvSpPr>
          <p:nvPr>
            <p:ph type="body" sz="half" idx="2"/>
          </p:nvPr>
        </p:nvSpPr>
        <p:spPr>
          <a:xfrm>
            <a:off x="227012" y="4724400"/>
            <a:ext cx="4267201" cy="1600200"/>
          </a:xfrm>
        </p:spPr>
        <p:txBody>
          <a:bodyPr anchor="ctr">
            <a:normAutofit/>
          </a:bodyPr>
          <a:lstStyle/>
          <a:p>
            <a:pPr algn="ctr"/>
            <a:r>
              <a:rPr lang="en-US" sz="4400" dirty="0"/>
              <a:t>TRAUMA TYPES</a:t>
            </a:r>
          </a:p>
        </p:txBody>
      </p:sp>
      <p:sp>
        <p:nvSpPr>
          <p:cNvPr id="10" name="TextBox 9">
            <a:extLst>
              <a:ext uri="{FF2B5EF4-FFF2-40B4-BE49-F238E27FC236}">
                <a16:creationId xmlns:a16="http://schemas.microsoft.com/office/drawing/2014/main" id="{CBADDBD4-E6EC-4787-A329-5DE55ED83ACB}"/>
              </a:ext>
            </a:extLst>
          </p:cNvPr>
          <p:cNvSpPr txBox="1"/>
          <p:nvPr/>
        </p:nvSpPr>
        <p:spPr>
          <a:xfrm>
            <a:off x="5484812" y="914400"/>
            <a:ext cx="5791200" cy="830997"/>
          </a:xfrm>
          <a:prstGeom prst="rect">
            <a:avLst/>
          </a:prstGeom>
          <a:noFill/>
        </p:spPr>
        <p:txBody>
          <a:bodyPr wrap="square" rtlCol="0">
            <a:spAutoFit/>
          </a:bodyPr>
          <a:lstStyle/>
          <a:p>
            <a:pPr algn="ctr"/>
            <a:r>
              <a:rPr lang="en-US" sz="4800" dirty="0">
                <a:solidFill>
                  <a:schemeClr val="bg2">
                    <a:lumMod val="25000"/>
                    <a:lumOff val="75000"/>
                  </a:schemeClr>
                </a:solidFill>
              </a:rPr>
              <a:t>CRITICAL INCIDENT</a:t>
            </a:r>
          </a:p>
        </p:txBody>
      </p:sp>
      <p:sp>
        <p:nvSpPr>
          <p:cNvPr id="11" name="TextBox 10">
            <a:extLst>
              <a:ext uri="{FF2B5EF4-FFF2-40B4-BE49-F238E27FC236}">
                <a16:creationId xmlns:a16="http://schemas.microsoft.com/office/drawing/2014/main" id="{30F55B13-B74A-4136-AE02-40471C33DC32}"/>
              </a:ext>
            </a:extLst>
          </p:cNvPr>
          <p:cNvSpPr txBox="1"/>
          <p:nvPr/>
        </p:nvSpPr>
        <p:spPr>
          <a:xfrm>
            <a:off x="4951412" y="2362200"/>
            <a:ext cx="7010400" cy="3970318"/>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Officer perceives his or her safety is threatened</a:t>
            </a:r>
          </a:p>
          <a:p>
            <a:pPr marL="285750" indent="-285750">
              <a:buFont typeface="Wingdings" panose="05000000000000000000" pitchFamily="2" charset="2"/>
              <a:buChar char="v"/>
            </a:pPr>
            <a:r>
              <a:rPr lang="en-US" sz="2400" dirty="0"/>
              <a:t>Officer has significant physiological reactions during the incident and unable to calm down after the incident (e.g. resting heat beat 90 beats or more)</a:t>
            </a:r>
          </a:p>
          <a:p>
            <a:pPr marL="285750" indent="-285750">
              <a:buFont typeface="Wingdings" panose="05000000000000000000" pitchFamily="2" charset="2"/>
              <a:buChar char="v"/>
            </a:pPr>
            <a:r>
              <a:rPr lang="en-US" sz="2400" dirty="0"/>
              <a:t>Negative self appraisals (e.g. I’m a bad cop because if I was could have prevented that assault.)</a:t>
            </a:r>
          </a:p>
          <a:p>
            <a:pPr marL="285750" indent="-285750">
              <a:buFont typeface="Wingdings" panose="05000000000000000000" pitchFamily="2" charset="2"/>
              <a:buChar char="v"/>
            </a:pPr>
            <a:r>
              <a:rPr lang="en-US" sz="2400" dirty="0"/>
              <a:t>Officer dealing with multiple stressors in his or her life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56229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CE28-99EB-40C5-8D78-19257A04CD46}"/>
              </a:ext>
            </a:extLst>
          </p:cNvPr>
          <p:cNvSpPr>
            <a:spLocks noGrp="1"/>
          </p:cNvSpPr>
          <p:nvPr>
            <p:ph type="title"/>
          </p:nvPr>
        </p:nvSpPr>
        <p:spPr/>
        <p:txBody>
          <a:bodyPr>
            <a:normAutofit/>
          </a:bodyPr>
          <a:lstStyle/>
          <a:p>
            <a:pPr algn="ctr"/>
            <a:r>
              <a:rPr lang="en-US" sz="4400" spc="0" dirty="0">
                <a:solidFill>
                  <a:schemeClr val="bg2">
                    <a:lumMod val="50000"/>
                    <a:lumOff val="50000"/>
                  </a:schemeClr>
                </a:solidFill>
              </a:rPr>
              <a:t>Initial Considerations for Law Enforcement Clients</a:t>
            </a:r>
            <a:endParaRPr lang="en-US" sz="4400" dirty="0"/>
          </a:p>
        </p:txBody>
      </p:sp>
      <p:sp>
        <p:nvSpPr>
          <p:cNvPr id="10" name="Text Placeholder 9">
            <a:extLst>
              <a:ext uri="{FF2B5EF4-FFF2-40B4-BE49-F238E27FC236}">
                <a16:creationId xmlns:a16="http://schemas.microsoft.com/office/drawing/2014/main" id="{6707962A-123E-459F-90F9-D6CE3F888BFB}"/>
              </a:ext>
            </a:extLst>
          </p:cNvPr>
          <p:cNvSpPr>
            <a:spLocks noGrp="1"/>
          </p:cNvSpPr>
          <p:nvPr>
            <p:ph type="body" idx="1"/>
          </p:nvPr>
        </p:nvSpPr>
        <p:spPr>
          <a:xfrm>
            <a:off x="1522411" y="1752600"/>
            <a:ext cx="4416552" cy="762000"/>
          </a:xfrm>
        </p:spPr>
        <p:txBody>
          <a:bodyPr/>
          <a:lstStyle/>
          <a:p>
            <a:pPr algn="ctr"/>
            <a:r>
              <a:rPr lang="en-US" dirty="0"/>
              <a:t>High clinical risk trauma</a:t>
            </a:r>
          </a:p>
        </p:txBody>
      </p:sp>
      <p:sp>
        <p:nvSpPr>
          <p:cNvPr id="11" name="Content Placeholder 10">
            <a:extLst>
              <a:ext uri="{FF2B5EF4-FFF2-40B4-BE49-F238E27FC236}">
                <a16:creationId xmlns:a16="http://schemas.microsoft.com/office/drawing/2014/main" id="{85A9C02B-BE18-4052-B677-04FA427CA9AF}"/>
              </a:ext>
            </a:extLst>
          </p:cNvPr>
          <p:cNvSpPr>
            <a:spLocks noGrp="1"/>
          </p:cNvSpPr>
          <p:nvPr>
            <p:ph sz="half" idx="2"/>
          </p:nvPr>
        </p:nvSpPr>
        <p:spPr>
          <a:xfrm>
            <a:off x="1522411" y="2514600"/>
            <a:ext cx="4416552" cy="3733800"/>
          </a:xfrm>
        </p:spPr>
        <p:txBody>
          <a:bodyPr>
            <a:normAutofit lnSpcReduction="10000"/>
          </a:bodyPr>
          <a:lstStyle/>
          <a:p>
            <a:r>
              <a:rPr lang="en-US" sz="2000" dirty="0"/>
              <a:t>Serious line of duty injury	</a:t>
            </a:r>
          </a:p>
          <a:p>
            <a:r>
              <a:rPr lang="en-US" sz="2000" dirty="0"/>
              <a:t>Injury or death to a child</a:t>
            </a:r>
          </a:p>
          <a:p>
            <a:r>
              <a:rPr lang="en-US" sz="2000" dirty="0"/>
              <a:t>Prolonged exposure to the dead and dying</a:t>
            </a:r>
          </a:p>
          <a:p>
            <a:r>
              <a:rPr lang="en-US" sz="2000" dirty="0"/>
              <a:t>Victim known to responder</a:t>
            </a:r>
          </a:p>
          <a:p>
            <a:r>
              <a:rPr lang="en-US" sz="2000" dirty="0"/>
              <a:t>Mass casualty</a:t>
            </a:r>
          </a:p>
          <a:p>
            <a:r>
              <a:rPr lang="en-US" sz="2000" dirty="0"/>
              <a:t>Undercover work</a:t>
            </a:r>
          </a:p>
          <a:p>
            <a:r>
              <a:rPr lang="en-US" sz="2000" dirty="0"/>
              <a:t>Traffic enforcement &amp; accident investigations</a:t>
            </a:r>
          </a:p>
        </p:txBody>
      </p:sp>
      <p:sp>
        <p:nvSpPr>
          <p:cNvPr id="12" name="Text Placeholder 11">
            <a:extLst>
              <a:ext uri="{FF2B5EF4-FFF2-40B4-BE49-F238E27FC236}">
                <a16:creationId xmlns:a16="http://schemas.microsoft.com/office/drawing/2014/main" id="{FE8DC6B1-5A4C-44B7-A184-E9B4637E0F55}"/>
              </a:ext>
            </a:extLst>
          </p:cNvPr>
          <p:cNvSpPr>
            <a:spLocks noGrp="1"/>
          </p:cNvSpPr>
          <p:nvPr>
            <p:ph type="body" sz="quarter" idx="3"/>
          </p:nvPr>
        </p:nvSpPr>
        <p:spPr>
          <a:xfrm>
            <a:off x="6249861" y="1946413"/>
            <a:ext cx="4416552" cy="609600"/>
          </a:xfrm>
        </p:spPr>
        <p:txBody>
          <a:bodyPr/>
          <a:lstStyle/>
          <a:p>
            <a:pPr algn="ctr"/>
            <a:r>
              <a:rPr lang="en-US" dirty="0"/>
              <a:t>High clinical risk trauma</a:t>
            </a:r>
          </a:p>
          <a:p>
            <a:endParaRPr lang="en-US" dirty="0"/>
          </a:p>
        </p:txBody>
      </p:sp>
      <p:sp>
        <p:nvSpPr>
          <p:cNvPr id="13" name="Content Placeholder 12">
            <a:extLst>
              <a:ext uri="{FF2B5EF4-FFF2-40B4-BE49-F238E27FC236}">
                <a16:creationId xmlns:a16="http://schemas.microsoft.com/office/drawing/2014/main" id="{3CEB0573-5ADE-4882-8E82-7FBE2ABCDADC}"/>
              </a:ext>
            </a:extLst>
          </p:cNvPr>
          <p:cNvSpPr>
            <a:spLocks noGrp="1"/>
          </p:cNvSpPr>
          <p:nvPr>
            <p:ph sz="quarter" idx="4"/>
          </p:nvPr>
        </p:nvSpPr>
        <p:spPr>
          <a:xfrm>
            <a:off x="6249861" y="2514600"/>
            <a:ext cx="4416552" cy="3657600"/>
          </a:xfrm>
        </p:spPr>
        <p:txBody>
          <a:bodyPr>
            <a:normAutofit/>
          </a:bodyPr>
          <a:lstStyle/>
          <a:p>
            <a:r>
              <a:rPr lang="en-US" sz="2000" dirty="0"/>
              <a:t>Suicide of a co-worker</a:t>
            </a:r>
          </a:p>
          <a:p>
            <a:r>
              <a:rPr lang="en-US" sz="2000" dirty="0"/>
              <a:t>Organizational betrayal</a:t>
            </a:r>
          </a:p>
          <a:p>
            <a:r>
              <a:rPr lang="en-US" sz="2000" dirty="0"/>
              <a:t>Officer personal safety is jeopardized or injured</a:t>
            </a:r>
          </a:p>
          <a:p>
            <a:r>
              <a:rPr lang="en-US" sz="2000" dirty="0"/>
              <a:t>Exposure to infectious disease</a:t>
            </a:r>
          </a:p>
          <a:p>
            <a:r>
              <a:rPr lang="en-US" sz="2000" dirty="0"/>
              <a:t>Negative media attention</a:t>
            </a:r>
          </a:p>
          <a:p>
            <a:r>
              <a:rPr lang="en-US" sz="2000" dirty="0"/>
              <a:t>Gang units</a:t>
            </a:r>
          </a:p>
          <a:p>
            <a:r>
              <a:rPr lang="en-US" sz="2000" dirty="0"/>
              <a:t>Felony warrant service</a:t>
            </a:r>
          </a:p>
          <a:p>
            <a:endParaRPr lang="en-US" dirty="0"/>
          </a:p>
        </p:txBody>
      </p:sp>
    </p:spTree>
    <p:extLst>
      <p:ext uri="{BB962C8B-B14F-4D97-AF65-F5344CB8AC3E}">
        <p14:creationId xmlns:p14="http://schemas.microsoft.com/office/powerpoint/2010/main" val="147779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 calcmode="lin" valueType="num">
                                      <p:cBhvr additive="base">
                                        <p:cTn id="3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 calcmode="lin" valueType="num">
                                      <p:cBhvr additive="base">
                                        <p:cTn id="4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 calcmode="lin" valueType="num">
                                      <p:cBhvr additive="base">
                                        <p:cTn id="4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4" end="4"/>
                                            </p:txEl>
                                          </p:spTgt>
                                        </p:tgtEl>
                                        <p:attrNameLst>
                                          <p:attrName>style.visibility</p:attrName>
                                        </p:attrNameLst>
                                      </p:cBhvr>
                                      <p:to>
                                        <p:strVal val="visible"/>
                                      </p:to>
                                    </p:set>
                                    <p:anim calcmode="lin" valueType="num">
                                      <p:cBhvr additive="base">
                                        <p:cTn id="5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 calcmode="lin" valueType="num">
                                      <p:cBhvr additive="base">
                                        <p:cTn id="6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 calcmode="lin" valueType="num">
                                      <p:cBhvr additive="base">
                                        <p:cTn id="6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xEl>
                                              <p:pRg st="5" end="5"/>
                                            </p:txEl>
                                          </p:spTgt>
                                        </p:tgtEl>
                                        <p:attrNameLst>
                                          <p:attrName>style.visibility</p:attrName>
                                        </p:attrNameLst>
                                      </p:cBhvr>
                                      <p:to>
                                        <p:strVal val="visible"/>
                                      </p:to>
                                    </p:set>
                                    <p:anim calcmode="lin" valueType="num">
                                      <p:cBhvr additive="base">
                                        <p:cTn id="7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1">
                                            <p:txEl>
                                              <p:pRg st="6" end="6"/>
                                            </p:txEl>
                                          </p:spTgt>
                                        </p:tgtEl>
                                        <p:attrNameLst>
                                          <p:attrName>style.visibility</p:attrName>
                                        </p:attrNameLst>
                                      </p:cBhvr>
                                      <p:to>
                                        <p:strVal val="visible"/>
                                      </p:to>
                                    </p:set>
                                    <p:anim calcmode="lin" valueType="num">
                                      <p:cBhvr additive="base">
                                        <p:cTn id="7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
                                            <p:txEl>
                                              <p:pRg st="6" end="6"/>
                                            </p:txEl>
                                          </p:spTgt>
                                        </p:tgtEl>
                                        <p:attrNameLst>
                                          <p:attrName>style.visibility</p:attrName>
                                        </p:attrNameLst>
                                      </p:cBhvr>
                                      <p:to>
                                        <p:strVal val="visible"/>
                                      </p:to>
                                    </p:set>
                                    <p:anim calcmode="lin" valueType="num">
                                      <p:cBhvr additive="base">
                                        <p:cTn id="8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itting on a motorcycle&#10;&#10;Description generated with high confidence">
            <a:extLst>
              <a:ext uri="{FF2B5EF4-FFF2-40B4-BE49-F238E27FC236}">
                <a16:creationId xmlns:a16="http://schemas.microsoft.com/office/drawing/2014/main" id="{4E008C97-C557-4EA7-BE20-7DE0BB7DC68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99212" y="1503716"/>
            <a:ext cx="3429000" cy="2435651"/>
          </a:xfrm>
          <a:ln w="57150">
            <a:solidFill>
              <a:srgbClr val="0070C0"/>
            </a:solidFill>
          </a:ln>
        </p:spPr>
      </p:pic>
      <p:sp>
        <p:nvSpPr>
          <p:cNvPr id="6" name="Text Placeholder 5">
            <a:extLst>
              <a:ext uri="{FF2B5EF4-FFF2-40B4-BE49-F238E27FC236}">
                <a16:creationId xmlns:a16="http://schemas.microsoft.com/office/drawing/2014/main" id="{7CB547FB-4A8A-43F6-B987-A6CA18C1A4FD}"/>
              </a:ext>
            </a:extLst>
          </p:cNvPr>
          <p:cNvSpPr>
            <a:spLocks noGrp="1"/>
          </p:cNvSpPr>
          <p:nvPr>
            <p:ph type="body" sz="half" idx="2"/>
          </p:nvPr>
        </p:nvSpPr>
        <p:spPr>
          <a:xfrm>
            <a:off x="-3125788" y="5711964"/>
            <a:ext cx="3581399" cy="1371600"/>
          </a:xfrm>
        </p:spPr>
        <p:txBody>
          <a:bodyPr/>
          <a:lstStyle/>
          <a:p>
            <a:r>
              <a:rPr lang="en-US" dirty="0"/>
              <a:t>When Tragedy Strikes</a:t>
            </a:r>
          </a:p>
        </p:txBody>
      </p:sp>
      <p:pic>
        <p:nvPicPr>
          <p:cNvPr id="1026" name="Picture 2" descr="Image result for images of las vegas shooting">
            <a:extLst>
              <a:ext uri="{FF2B5EF4-FFF2-40B4-BE49-F238E27FC236}">
                <a16:creationId xmlns:a16="http://schemas.microsoft.com/office/drawing/2014/main" id="{79FD4BAF-F89E-4422-A7E3-2B44A9682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1580621"/>
            <a:ext cx="3429000" cy="2281843"/>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pic>
        <p:nvPicPr>
          <p:cNvPr id="10" name="Picture 9" descr="A picture containing building, road&#10;&#10;Description generated with high confidence">
            <a:extLst>
              <a:ext uri="{FF2B5EF4-FFF2-40B4-BE49-F238E27FC236}">
                <a16:creationId xmlns:a16="http://schemas.microsoft.com/office/drawing/2014/main" id="{D44ED246-3AF9-4F46-A2CB-0C5C824FC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4612" y="4454619"/>
            <a:ext cx="3674867" cy="2064808"/>
          </a:xfrm>
          <a:prstGeom prst="rect">
            <a:avLst/>
          </a:prstGeom>
          <a:ln w="57150">
            <a:solidFill>
              <a:srgbClr val="0070C0"/>
            </a:solidFill>
          </a:ln>
        </p:spPr>
      </p:pic>
      <p:pic>
        <p:nvPicPr>
          <p:cNvPr id="12" name="Picture 11" descr="A person lying on a bed&#10;&#10;Description generated with very high confidence">
            <a:extLst>
              <a:ext uri="{FF2B5EF4-FFF2-40B4-BE49-F238E27FC236}">
                <a16:creationId xmlns:a16="http://schemas.microsoft.com/office/drawing/2014/main" id="{2A45C1E9-D84D-4C88-8F34-0C895C5073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612" y="4249961"/>
            <a:ext cx="3581400" cy="2269466"/>
          </a:xfrm>
          <a:prstGeom prst="rect">
            <a:avLst/>
          </a:prstGeom>
          <a:ln w="57150">
            <a:solidFill>
              <a:srgbClr val="0070C0"/>
            </a:solidFill>
          </a:ln>
        </p:spPr>
      </p:pic>
      <p:sp>
        <p:nvSpPr>
          <p:cNvPr id="14" name="TextBox 13">
            <a:extLst>
              <a:ext uri="{FF2B5EF4-FFF2-40B4-BE49-F238E27FC236}">
                <a16:creationId xmlns:a16="http://schemas.microsoft.com/office/drawing/2014/main" id="{92944F9D-821B-4EB8-AB80-E3A6C80E7D8B}"/>
              </a:ext>
            </a:extLst>
          </p:cNvPr>
          <p:cNvSpPr txBox="1"/>
          <p:nvPr/>
        </p:nvSpPr>
        <p:spPr>
          <a:xfrm>
            <a:off x="1141413" y="479570"/>
            <a:ext cx="9982199" cy="830997"/>
          </a:xfrm>
          <a:prstGeom prst="rect">
            <a:avLst/>
          </a:prstGeom>
          <a:noFill/>
        </p:spPr>
        <p:txBody>
          <a:bodyPr wrap="square" rtlCol="0">
            <a:spAutoFit/>
          </a:bodyPr>
          <a:lstStyle/>
          <a:p>
            <a:pPr algn="ctr"/>
            <a:r>
              <a:rPr lang="en-US" sz="4800" i="1" spc="600" dirty="0">
                <a:solidFill>
                  <a:srgbClr val="00B0F0"/>
                </a:solidFill>
              </a:rPr>
              <a:t>In the Line of Duty</a:t>
            </a:r>
          </a:p>
        </p:txBody>
      </p:sp>
    </p:spTree>
    <p:extLst>
      <p:ext uri="{BB962C8B-B14F-4D97-AF65-F5344CB8AC3E}">
        <p14:creationId xmlns:p14="http://schemas.microsoft.com/office/powerpoint/2010/main" val="17299241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2B15-34FC-414D-A065-A92D07D553C8}"/>
              </a:ext>
            </a:extLst>
          </p:cNvPr>
          <p:cNvSpPr>
            <a:spLocks noGrp="1"/>
          </p:cNvSpPr>
          <p:nvPr>
            <p:ph type="title"/>
          </p:nvPr>
        </p:nvSpPr>
        <p:spPr/>
        <p:txBody>
          <a:bodyPr>
            <a:normAutofit/>
          </a:bodyPr>
          <a:lstStyle/>
          <a:p>
            <a:pPr algn="ctr"/>
            <a:r>
              <a:rPr lang="en-US" sz="4000" spc="0" dirty="0">
                <a:solidFill>
                  <a:schemeClr val="bg2">
                    <a:lumMod val="50000"/>
                    <a:lumOff val="50000"/>
                  </a:schemeClr>
                </a:solidFill>
              </a:rPr>
              <a:t>Initial Considerations for Law Enforcement Clients</a:t>
            </a:r>
            <a:endParaRPr lang="en-US" sz="4000" dirty="0"/>
          </a:p>
        </p:txBody>
      </p:sp>
      <p:sp>
        <p:nvSpPr>
          <p:cNvPr id="3" name="Content Placeholder 2">
            <a:extLst>
              <a:ext uri="{FF2B5EF4-FFF2-40B4-BE49-F238E27FC236}">
                <a16:creationId xmlns:a16="http://schemas.microsoft.com/office/drawing/2014/main" id="{245F7440-8725-4E31-A76D-C085F2316A9D}"/>
              </a:ext>
            </a:extLst>
          </p:cNvPr>
          <p:cNvSpPr>
            <a:spLocks noGrp="1"/>
          </p:cNvSpPr>
          <p:nvPr>
            <p:ph sz="half" idx="1"/>
          </p:nvPr>
        </p:nvSpPr>
        <p:spPr>
          <a:xfrm>
            <a:off x="498952" y="3165317"/>
            <a:ext cx="6019799" cy="3136391"/>
          </a:xfrm>
        </p:spPr>
        <p:txBody>
          <a:bodyPr anchor="ctr">
            <a:normAutofit/>
          </a:bodyPr>
          <a:lstStyle/>
          <a:p>
            <a:pPr algn="ctr"/>
            <a:r>
              <a:rPr lang="en-US" sz="3600" i="1" dirty="0"/>
              <a:t>Line of duty death</a:t>
            </a:r>
          </a:p>
          <a:p>
            <a:pPr algn="ctr"/>
            <a:r>
              <a:rPr lang="en-US" sz="3600" i="1" dirty="0"/>
              <a:t>Officer involved shootings</a:t>
            </a:r>
          </a:p>
        </p:txBody>
      </p:sp>
      <p:pic>
        <p:nvPicPr>
          <p:cNvPr id="5" name="Content Placeholder 4">
            <a:extLst>
              <a:ext uri="{FF2B5EF4-FFF2-40B4-BE49-F238E27FC236}">
                <a16:creationId xmlns:a16="http://schemas.microsoft.com/office/drawing/2014/main" id="{99C4AF09-5D42-4288-A73E-325B170305A8}"/>
              </a:ext>
            </a:extLst>
          </p:cNvPr>
          <p:cNvPicPr>
            <a:picLocks noGrp="1" noChangeAspect="1"/>
          </p:cNvPicPr>
          <p:nvPr>
            <p:ph sz="half" idx="2"/>
          </p:nvPr>
        </p:nvPicPr>
        <p:blipFill>
          <a:blip r:embed="rId2"/>
          <a:stretch>
            <a:fillRect/>
          </a:stretch>
        </p:blipFill>
        <p:spPr>
          <a:xfrm>
            <a:off x="6932612" y="3048000"/>
            <a:ext cx="4876800" cy="3208598"/>
          </a:xfrm>
          <a:prstGeom prst="rect">
            <a:avLst/>
          </a:prstGeom>
        </p:spPr>
      </p:pic>
      <p:sp>
        <p:nvSpPr>
          <p:cNvPr id="6" name="TextBox 5">
            <a:extLst>
              <a:ext uri="{FF2B5EF4-FFF2-40B4-BE49-F238E27FC236}">
                <a16:creationId xmlns:a16="http://schemas.microsoft.com/office/drawing/2014/main" id="{26C0FFF5-94A7-4120-B90E-80858431BEB0}"/>
              </a:ext>
            </a:extLst>
          </p:cNvPr>
          <p:cNvSpPr txBox="1"/>
          <p:nvPr/>
        </p:nvSpPr>
        <p:spPr>
          <a:xfrm rot="20495796">
            <a:off x="2461178" y="1997294"/>
            <a:ext cx="8115145" cy="923330"/>
          </a:xfrm>
          <a:prstGeom prst="rect">
            <a:avLst/>
          </a:prstGeom>
          <a:noFill/>
        </p:spPr>
        <p:txBody>
          <a:bodyPr wrap="square" rtlCol="0" anchor="ctr">
            <a:spAutoFit/>
          </a:bodyPr>
          <a:lstStyle/>
          <a:p>
            <a:pPr algn="ctr"/>
            <a:r>
              <a:rPr lang="en-US" sz="5400" dirty="0">
                <a:solidFill>
                  <a:srgbClr val="FF0000"/>
                </a:solidFill>
              </a:rPr>
              <a:t>Critical Incident Trauma</a:t>
            </a:r>
          </a:p>
        </p:txBody>
      </p:sp>
    </p:spTree>
    <p:extLst>
      <p:ext uri="{BB962C8B-B14F-4D97-AF65-F5344CB8AC3E}">
        <p14:creationId xmlns:p14="http://schemas.microsoft.com/office/powerpoint/2010/main" val="7355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355AF-A8AF-4CD8-BDEE-0435D34D872C}"/>
              </a:ext>
            </a:extLst>
          </p:cNvPr>
          <p:cNvSpPr>
            <a:spLocks noGrp="1"/>
          </p:cNvSpPr>
          <p:nvPr>
            <p:ph type="title"/>
          </p:nvPr>
        </p:nvSpPr>
        <p:spPr>
          <a:xfrm>
            <a:off x="912812" y="304800"/>
            <a:ext cx="10439400" cy="2667000"/>
          </a:xfrm>
        </p:spPr>
        <p:txBody>
          <a:bodyPr anchor="ctr">
            <a:normAutofit/>
          </a:bodyPr>
          <a:lstStyle/>
          <a:p>
            <a:pPr algn="ctr"/>
            <a:r>
              <a:rPr lang="en-US" sz="4400" dirty="0">
                <a:solidFill>
                  <a:schemeClr val="bg2">
                    <a:lumMod val="50000"/>
                    <a:lumOff val="50000"/>
                  </a:schemeClr>
                </a:solidFill>
              </a:rPr>
              <a:t>Common Presenting Problems Among Law Enforcement Clients</a:t>
            </a:r>
          </a:p>
        </p:txBody>
      </p:sp>
      <p:pic>
        <p:nvPicPr>
          <p:cNvPr id="7" name="Picture 6">
            <a:extLst>
              <a:ext uri="{FF2B5EF4-FFF2-40B4-BE49-F238E27FC236}">
                <a16:creationId xmlns:a16="http://schemas.microsoft.com/office/drawing/2014/main" id="{C2BCBE37-FDCA-40AE-B1E9-19BFEB0C3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352" y="2819400"/>
            <a:ext cx="4336320" cy="3062526"/>
          </a:xfrm>
          <a:prstGeom prst="rect">
            <a:avLst/>
          </a:prstGeom>
          <a:ln w="57150">
            <a:solidFill>
              <a:schemeClr val="bg2">
                <a:lumMod val="75000"/>
                <a:lumOff val="25000"/>
              </a:schemeClr>
            </a:solidFill>
          </a:ln>
        </p:spPr>
      </p:pic>
    </p:spTree>
    <p:extLst>
      <p:ext uri="{BB962C8B-B14F-4D97-AF65-F5344CB8AC3E}">
        <p14:creationId xmlns:p14="http://schemas.microsoft.com/office/powerpoint/2010/main" val="2344250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3CB7-7578-46E8-A86C-22EE8545B730}"/>
              </a:ext>
            </a:extLst>
          </p:cNvPr>
          <p:cNvSpPr>
            <a:spLocks noGrp="1"/>
          </p:cNvSpPr>
          <p:nvPr>
            <p:ph type="title"/>
          </p:nvPr>
        </p:nvSpPr>
        <p:spPr>
          <a:xfrm>
            <a:off x="303213" y="685800"/>
            <a:ext cx="4038600" cy="3048000"/>
          </a:xfrm>
        </p:spPr>
        <p:txBody>
          <a:bodyPr anchor="ctr"/>
          <a:lstStyle/>
          <a:p>
            <a:pPr algn="ctr"/>
            <a:r>
              <a:rPr lang="en-US" dirty="0">
                <a:solidFill>
                  <a:schemeClr val="bg2">
                    <a:lumMod val="50000"/>
                    <a:lumOff val="50000"/>
                  </a:schemeClr>
                </a:solidFill>
              </a:rPr>
              <a:t>Common Presenting Problems Among Law Enforcement Clients</a:t>
            </a:r>
            <a:endParaRPr lang="en-US" dirty="0"/>
          </a:p>
        </p:txBody>
      </p:sp>
      <p:sp>
        <p:nvSpPr>
          <p:cNvPr id="4" name="Content Placeholder 3">
            <a:extLst>
              <a:ext uri="{FF2B5EF4-FFF2-40B4-BE49-F238E27FC236}">
                <a16:creationId xmlns:a16="http://schemas.microsoft.com/office/drawing/2014/main" id="{2B0BF671-1408-4BF3-90F3-EA0EB71AE9BC}"/>
              </a:ext>
            </a:extLst>
          </p:cNvPr>
          <p:cNvSpPr>
            <a:spLocks noGrp="1"/>
          </p:cNvSpPr>
          <p:nvPr>
            <p:ph idx="1"/>
          </p:nvPr>
        </p:nvSpPr>
        <p:spPr>
          <a:xfrm>
            <a:off x="7706275" y="817037"/>
            <a:ext cx="3417337" cy="741445"/>
          </a:xfrm>
        </p:spPr>
        <p:txBody>
          <a:bodyPr>
            <a:normAutofit/>
          </a:bodyPr>
          <a:lstStyle/>
          <a:p>
            <a:pPr marL="0" indent="0" algn="ctr">
              <a:buNone/>
            </a:pPr>
            <a:r>
              <a:rPr lang="en-US" sz="2000" dirty="0">
                <a:solidFill>
                  <a:schemeClr val="accent1">
                    <a:lumMod val="40000"/>
                    <a:lumOff val="60000"/>
                  </a:schemeClr>
                </a:solidFill>
              </a:rPr>
              <a:t>Alcohol abuse and dependence </a:t>
            </a:r>
          </a:p>
          <a:p>
            <a:endParaRPr lang="en-US" spc="300" dirty="0">
              <a:solidFill>
                <a:schemeClr val="accent1">
                  <a:lumMod val="40000"/>
                  <a:lumOff val="60000"/>
                </a:schemeClr>
              </a:solidFill>
            </a:endParaRPr>
          </a:p>
          <a:p>
            <a:endParaRPr lang="en-US" spc="300" dirty="0">
              <a:solidFill>
                <a:schemeClr val="accent1">
                  <a:lumMod val="40000"/>
                  <a:lumOff val="60000"/>
                </a:schemeClr>
              </a:solidFill>
            </a:endParaRPr>
          </a:p>
        </p:txBody>
      </p:sp>
      <p:pic>
        <p:nvPicPr>
          <p:cNvPr id="6" name="Picture 5">
            <a:extLst>
              <a:ext uri="{FF2B5EF4-FFF2-40B4-BE49-F238E27FC236}">
                <a16:creationId xmlns:a16="http://schemas.microsoft.com/office/drawing/2014/main" id="{EFD99C57-BAC8-4C58-B33D-C5DCE46253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9930" y="4520565"/>
            <a:ext cx="2303682" cy="1627115"/>
          </a:xfrm>
          <a:prstGeom prst="rect">
            <a:avLst/>
          </a:prstGeom>
          <a:ln>
            <a:noFill/>
          </a:ln>
          <a:effectLst>
            <a:softEdge rad="112500"/>
          </a:effectLst>
        </p:spPr>
      </p:pic>
      <p:pic>
        <p:nvPicPr>
          <p:cNvPr id="9" name="Picture 8">
            <a:extLst>
              <a:ext uri="{FF2B5EF4-FFF2-40B4-BE49-F238E27FC236}">
                <a16:creationId xmlns:a16="http://schemas.microsoft.com/office/drawing/2014/main" id="{BCD5A360-F281-4E65-9820-42C383EF0F8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88" y="644082"/>
            <a:ext cx="1828800" cy="1828800"/>
          </a:xfrm>
          <a:prstGeom prst="rect">
            <a:avLst/>
          </a:prstGeom>
          <a:ln w="38100">
            <a:solidFill>
              <a:schemeClr val="bg2">
                <a:lumMod val="50000"/>
                <a:lumOff val="50000"/>
              </a:schemeClr>
            </a:solidFill>
          </a:ln>
        </p:spPr>
      </p:pic>
      <p:sp>
        <p:nvSpPr>
          <p:cNvPr id="10" name="TextBox 9">
            <a:extLst>
              <a:ext uri="{FF2B5EF4-FFF2-40B4-BE49-F238E27FC236}">
                <a16:creationId xmlns:a16="http://schemas.microsoft.com/office/drawing/2014/main" id="{62C67233-432A-49DF-B7B3-40BBB30D6977}"/>
              </a:ext>
            </a:extLst>
          </p:cNvPr>
          <p:cNvSpPr txBox="1"/>
          <p:nvPr/>
        </p:nvSpPr>
        <p:spPr>
          <a:xfrm>
            <a:off x="6323012" y="6782046"/>
            <a:ext cx="1981201" cy="369332"/>
          </a:xfrm>
          <a:prstGeom prst="rect">
            <a:avLst/>
          </a:prstGeom>
          <a:noFill/>
        </p:spPr>
        <p:txBody>
          <a:bodyPr wrap="square" rtlCol="0">
            <a:spAutoFit/>
          </a:bodyPr>
          <a:lstStyle/>
          <a:p>
            <a:r>
              <a:rPr lang="en-US" sz="900" dirty="0">
                <a:hlinkClick r:id="rId5" tooltip="http://en.wikipedia.org/wiki/File:Corona-6Pack.JPG"/>
              </a:rPr>
              <a:t>This Photo</a:t>
            </a:r>
            <a:r>
              <a:rPr lang="en-US" sz="900" dirty="0"/>
              <a:t> by Unknown Author is licensed under </a:t>
            </a:r>
            <a:r>
              <a:rPr lang="en-US" sz="900" dirty="0">
                <a:hlinkClick r:id="rId6" tooltip="https://creativecommons.org/licenses/by-sa/3.0/"/>
              </a:rPr>
              <a:t>CC BY-SA</a:t>
            </a:r>
            <a:endParaRPr lang="en-US" sz="900" dirty="0"/>
          </a:p>
        </p:txBody>
      </p:sp>
      <p:pic>
        <p:nvPicPr>
          <p:cNvPr id="7" name="Picture 6">
            <a:extLst>
              <a:ext uri="{FF2B5EF4-FFF2-40B4-BE49-F238E27FC236}">
                <a16:creationId xmlns:a16="http://schemas.microsoft.com/office/drawing/2014/main" id="{770F4370-3537-4F33-B346-A35940C10D8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736022" y="2320807"/>
            <a:ext cx="2261738" cy="1479553"/>
          </a:xfrm>
          <a:prstGeom prst="rect">
            <a:avLst/>
          </a:prstGeom>
        </p:spPr>
      </p:pic>
      <p:pic>
        <p:nvPicPr>
          <p:cNvPr id="12" name="Picture 11">
            <a:extLst>
              <a:ext uri="{FF2B5EF4-FFF2-40B4-BE49-F238E27FC236}">
                <a16:creationId xmlns:a16="http://schemas.microsoft.com/office/drawing/2014/main" id="{2106C420-F49F-4625-9AE5-273B3D66087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711106" y="4932808"/>
            <a:ext cx="1721227" cy="1497368"/>
          </a:xfrm>
          <a:prstGeom prst="rect">
            <a:avLst/>
          </a:prstGeom>
        </p:spPr>
      </p:pic>
      <p:sp>
        <p:nvSpPr>
          <p:cNvPr id="13" name="TextBox 12">
            <a:extLst>
              <a:ext uri="{FF2B5EF4-FFF2-40B4-BE49-F238E27FC236}">
                <a16:creationId xmlns:a16="http://schemas.microsoft.com/office/drawing/2014/main" id="{73D732E2-B149-4996-B713-27C3B1C02C82}"/>
              </a:ext>
            </a:extLst>
          </p:cNvPr>
          <p:cNvSpPr txBox="1"/>
          <p:nvPr/>
        </p:nvSpPr>
        <p:spPr>
          <a:xfrm>
            <a:off x="7694611" y="7042666"/>
            <a:ext cx="2341441" cy="369332"/>
          </a:xfrm>
          <a:prstGeom prst="rect">
            <a:avLst/>
          </a:prstGeom>
          <a:noFill/>
        </p:spPr>
        <p:txBody>
          <a:bodyPr wrap="square" rtlCol="0">
            <a:spAutoFit/>
          </a:bodyPr>
          <a:lstStyle/>
          <a:p>
            <a:r>
              <a:rPr lang="en-US" sz="900" dirty="0">
                <a:hlinkClick r:id="rId10" tooltip="http://www.flickr.com/photos/ventriloblog/13997351/"/>
              </a:rPr>
              <a:t>This Photo</a:t>
            </a:r>
            <a:r>
              <a:rPr lang="en-US" sz="900" dirty="0"/>
              <a:t> by Unknown Author is licensed under </a:t>
            </a:r>
            <a:r>
              <a:rPr lang="en-US" sz="900" dirty="0">
                <a:hlinkClick r:id="rId11" tooltip="https://creativecommons.org/licenses/by-nc/2.0/"/>
              </a:rPr>
              <a:t>CC BY-NC</a:t>
            </a:r>
            <a:endParaRPr lang="en-US" sz="900" dirty="0"/>
          </a:p>
        </p:txBody>
      </p:sp>
      <p:sp>
        <p:nvSpPr>
          <p:cNvPr id="14" name="Rectangle 13">
            <a:extLst>
              <a:ext uri="{FF2B5EF4-FFF2-40B4-BE49-F238E27FC236}">
                <a16:creationId xmlns:a16="http://schemas.microsoft.com/office/drawing/2014/main" id="{381594BC-1853-4E07-9EA4-CB81E8ECD6AC}"/>
              </a:ext>
            </a:extLst>
          </p:cNvPr>
          <p:cNvSpPr/>
          <p:nvPr/>
        </p:nvSpPr>
        <p:spPr>
          <a:xfrm>
            <a:off x="7244977" y="5649122"/>
            <a:ext cx="2491045" cy="400110"/>
          </a:xfrm>
          <a:prstGeom prst="rect">
            <a:avLst/>
          </a:prstGeom>
        </p:spPr>
        <p:txBody>
          <a:bodyPr wrap="square">
            <a:spAutoFit/>
          </a:bodyPr>
          <a:lstStyle/>
          <a:p>
            <a:pPr algn="ctr"/>
            <a:r>
              <a:rPr lang="en-US" sz="2000" dirty="0">
                <a:solidFill>
                  <a:schemeClr val="accent1">
                    <a:lumMod val="40000"/>
                    <a:lumOff val="60000"/>
                  </a:schemeClr>
                </a:solidFill>
              </a:rPr>
              <a:t>Gambling</a:t>
            </a:r>
          </a:p>
        </p:txBody>
      </p:sp>
      <p:sp>
        <p:nvSpPr>
          <p:cNvPr id="15" name="TextBox 14">
            <a:extLst>
              <a:ext uri="{FF2B5EF4-FFF2-40B4-BE49-F238E27FC236}">
                <a16:creationId xmlns:a16="http://schemas.microsoft.com/office/drawing/2014/main" id="{5B7BF44F-4A9B-4B57-BD40-B48E16ED515B}"/>
              </a:ext>
            </a:extLst>
          </p:cNvPr>
          <p:cNvSpPr txBox="1"/>
          <p:nvPr/>
        </p:nvSpPr>
        <p:spPr>
          <a:xfrm>
            <a:off x="5256212" y="2901315"/>
            <a:ext cx="4304031" cy="984885"/>
          </a:xfrm>
          <a:prstGeom prst="rect">
            <a:avLst/>
          </a:prstGeom>
          <a:noFill/>
        </p:spPr>
        <p:txBody>
          <a:bodyPr wrap="square" rtlCol="0" anchor="ctr">
            <a:spAutoFit/>
          </a:bodyPr>
          <a:lstStyle/>
          <a:p>
            <a:pPr algn="ctr"/>
            <a:r>
              <a:rPr lang="en-US" sz="2000" dirty="0">
                <a:solidFill>
                  <a:schemeClr val="accent1">
                    <a:lumMod val="40000"/>
                    <a:lumOff val="60000"/>
                  </a:schemeClr>
                </a:solidFill>
              </a:rPr>
              <a:t>Prescription pain medicine abuse and dependence </a:t>
            </a:r>
          </a:p>
          <a:p>
            <a:endParaRPr lang="en-US" dirty="0"/>
          </a:p>
        </p:txBody>
      </p:sp>
      <p:sp>
        <p:nvSpPr>
          <p:cNvPr id="16" name="TextBox 15">
            <a:extLst>
              <a:ext uri="{FF2B5EF4-FFF2-40B4-BE49-F238E27FC236}">
                <a16:creationId xmlns:a16="http://schemas.microsoft.com/office/drawing/2014/main" id="{006FF050-0B3B-45A1-BCF6-C7754EC03E4A}"/>
              </a:ext>
            </a:extLst>
          </p:cNvPr>
          <p:cNvSpPr txBox="1"/>
          <p:nvPr/>
        </p:nvSpPr>
        <p:spPr>
          <a:xfrm>
            <a:off x="6371599" y="4149270"/>
            <a:ext cx="2705111" cy="677108"/>
          </a:xfrm>
          <a:prstGeom prst="rect">
            <a:avLst/>
          </a:prstGeom>
          <a:noFill/>
        </p:spPr>
        <p:txBody>
          <a:bodyPr wrap="square" rtlCol="0" anchor="ctr">
            <a:spAutoFit/>
          </a:bodyPr>
          <a:lstStyle/>
          <a:p>
            <a:pPr algn="ctr"/>
            <a:r>
              <a:rPr lang="en-US" sz="2000" dirty="0">
                <a:solidFill>
                  <a:schemeClr val="accent1">
                    <a:lumMod val="40000"/>
                    <a:lumOff val="60000"/>
                  </a:schemeClr>
                </a:solidFill>
              </a:rPr>
              <a:t>Sex Addiction</a:t>
            </a:r>
          </a:p>
          <a:p>
            <a:endParaRPr lang="en-US" dirty="0"/>
          </a:p>
        </p:txBody>
      </p:sp>
      <p:sp>
        <p:nvSpPr>
          <p:cNvPr id="11" name="TextBox 10">
            <a:extLst>
              <a:ext uri="{FF2B5EF4-FFF2-40B4-BE49-F238E27FC236}">
                <a16:creationId xmlns:a16="http://schemas.microsoft.com/office/drawing/2014/main" id="{0D6257AF-5B69-489F-AA22-B49F4950D501}"/>
              </a:ext>
            </a:extLst>
          </p:cNvPr>
          <p:cNvSpPr txBox="1"/>
          <p:nvPr/>
        </p:nvSpPr>
        <p:spPr>
          <a:xfrm>
            <a:off x="1213737" y="4149270"/>
            <a:ext cx="2590800" cy="1077218"/>
          </a:xfrm>
          <a:prstGeom prst="rect">
            <a:avLst/>
          </a:prstGeom>
          <a:noFill/>
        </p:spPr>
        <p:txBody>
          <a:bodyPr wrap="square" rtlCol="0">
            <a:spAutoFit/>
          </a:bodyPr>
          <a:lstStyle/>
          <a:p>
            <a:pPr algn="ctr"/>
            <a:r>
              <a:rPr lang="en-US" sz="3200" i="1" dirty="0"/>
              <a:t>Symptom or Problem?</a:t>
            </a:r>
          </a:p>
        </p:txBody>
      </p:sp>
    </p:spTree>
    <p:extLst>
      <p:ext uri="{BB962C8B-B14F-4D97-AF65-F5344CB8AC3E}">
        <p14:creationId xmlns:p14="http://schemas.microsoft.com/office/powerpoint/2010/main" val="362830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15" grpId="0"/>
      <p:bldP spid="1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6E78-D4FB-4FCC-84FF-B8171FAF81EB}"/>
              </a:ext>
            </a:extLst>
          </p:cNvPr>
          <p:cNvSpPr>
            <a:spLocks noGrp="1"/>
          </p:cNvSpPr>
          <p:nvPr>
            <p:ph type="title"/>
          </p:nvPr>
        </p:nvSpPr>
        <p:spPr>
          <a:xfrm>
            <a:off x="272368" y="494538"/>
            <a:ext cx="4199351" cy="3352800"/>
          </a:xfrm>
        </p:spPr>
        <p:txBody>
          <a:bodyPr anchor="ctr"/>
          <a:lstStyle/>
          <a:p>
            <a:r>
              <a:rPr lang="en-US" sz="3200" dirty="0">
                <a:solidFill>
                  <a:schemeClr val="bg2">
                    <a:lumMod val="50000"/>
                    <a:lumOff val="50000"/>
                  </a:schemeClr>
                </a:solidFill>
              </a:rPr>
              <a:t>Common Presenting Problems Among Law Enforcement Clients</a:t>
            </a:r>
            <a:endParaRPr lang="en-US" sz="3200" dirty="0"/>
          </a:p>
        </p:txBody>
      </p:sp>
      <p:sp>
        <p:nvSpPr>
          <p:cNvPr id="3" name="Text Placeholder 2">
            <a:extLst>
              <a:ext uri="{FF2B5EF4-FFF2-40B4-BE49-F238E27FC236}">
                <a16:creationId xmlns:a16="http://schemas.microsoft.com/office/drawing/2014/main" id="{C8EB4BA5-D7FA-48CC-953E-0645B2CAF832}"/>
              </a:ext>
            </a:extLst>
          </p:cNvPr>
          <p:cNvSpPr>
            <a:spLocks noGrp="1"/>
          </p:cNvSpPr>
          <p:nvPr>
            <p:ph type="body" sz="half" idx="2"/>
          </p:nvPr>
        </p:nvSpPr>
        <p:spPr>
          <a:xfrm>
            <a:off x="334427" y="3877155"/>
            <a:ext cx="3810000" cy="1899136"/>
          </a:xfrm>
        </p:spPr>
        <p:txBody>
          <a:bodyPr anchor="ctr">
            <a:normAutofit/>
          </a:bodyPr>
          <a:lstStyle/>
          <a:p>
            <a:pPr algn="ctr"/>
            <a:r>
              <a:rPr lang="en-US" sz="2800" dirty="0"/>
              <a:t>Substance Abuse</a:t>
            </a:r>
          </a:p>
          <a:p>
            <a:pPr algn="ctr"/>
            <a:r>
              <a:rPr lang="en-US" sz="2800" dirty="0"/>
              <a:t>&amp; </a:t>
            </a:r>
          </a:p>
          <a:p>
            <a:pPr algn="ctr"/>
            <a:r>
              <a:rPr lang="en-US" sz="2800" dirty="0"/>
              <a:t>Behavioral Addictions</a:t>
            </a:r>
          </a:p>
        </p:txBody>
      </p:sp>
      <p:sp>
        <p:nvSpPr>
          <p:cNvPr id="4" name="Content Placeholder 3">
            <a:extLst>
              <a:ext uri="{FF2B5EF4-FFF2-40B4-BE49-F238E27FC236}">
                <a16:creationId xmlns:a16="http://schemas.microsoft.com/office/drawing/2014/main" id="{FF3C6ACE-1105-477B-A6AC-745270813EAD}"/>
              </a:ext>
            </a:extLst>
          </p:cNvPr>
          <p:cNvSpPr>
            <a:spLocks noGrp="1"/>
          </p:cNvSpPr>
          <p:nvPr>
            <p:ph idx="1"/>
          </p:nvPr>
        </p:nvSpPr>
        <p:spPr>
          <a:xfrm>
            <a:off x="4951414" y="685800"/>
            <a:ext cx="5638798" cy="2209800"/>
          </a:xfrm>
        </p:spPr>
        <p:txBody>
          <a:bodyPr/>
          <a:lstStyle/>
          <a:p>
            <a:r>
              <a:rPr lang="en-US" dirty="0"/>
              <a:t>Career implications</a:t>
            </a:r>
          </a:p>
          <a:p>
            <a:r>
              <a:rPr lang="en-US" dirty="0"/>
              <a:t>A cooperative approach</a:t>
            </a:r>
          </a:p>
          <a:p>
            <a:r>
              <a:rPr lang="en-US" dirty="0"/>
              <a:t>Consider possible ongoing investigations</a:t>
            </a:r>
          </a:p>
          <a:p>
            <a:endParaRPr lang="en-US" dirty="0"/>
          </a:p>
          <a:p>
            <a:endParaRPr lang="en-US" dirty="0"/>
          </a:p>
        </p:txBody>
      </p:sp>
      <p:pic>
        <p:nvPicPr>
          <p:cNvPr id="9" name="Picture 8">
            <a:extLst>
              <a:ext uri="{FF2B5EF4-FFF2-40B4-BE49-F238E27FC236}">
                <a16:creationId xmlns:a16="http://schemas.microsoft.com/office/drawing/2014/main" id="{7A243EDD-F064-49CA-BC68-7064AA5BF93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1414" y="2590800"/>
            <a:ext cx="2694304" cy="2754929"/>
          </a:xfrm>
          <a:prstGeom prst="roundRect">
            <a:avLst>
              <a:gd name="adj" fmla="val 8594"/>
            </a:avLst>
          </a:prstGeom>
          <a:solidFill>
            <a:srgbClr val="FFFFFF">
              <a:shade val="85000"/>
            </a:srgbClr>
          </a:solidFill>
          <a:ln w="57150">
            <a:solidFill>
              <a:srgbClr val="00B0F0"/>
            </a:solid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0D867677-D33D-4CE1-8807-A5D95EDE7DF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61412" y="3733800"/>
            <a:ext cx="3048000" cy="2476500"/>
          </a:xfrm>
          <a:prstGeom prst="roundRect">
            <a:avLst>
              <a:gd name="adj" fmla="val 8594"/>
            </a:avLst>
          </a:prstGeom>
          <a:solidFill>
            <a:srgbClr val="FFFFFF">
              <a:shade val="85000"/>
            </a:srgbClr>
          </a:solidFill>
          <a:ln w="57150">
            <a:solidFill>
              <a:schemeClr val="bg2">
                <a:lumMod val="50000"/>
                <a:lumOff val="5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52895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0" fill="hold"/>
                                        <p:tgtEl>
                                          <p:spTgt spid="9"/>
                                        </p:tgtEl>
                                        <p:attrNameLst>
                                          <p:attrName>ppt_w</p:attrName>
                                        </p:attrNameLst>
                                      </p:cBhvr>
                                      <p:tavLst>
                                        <p:tav tm="0" fmla="#ppt_w*sin(2.5*pi*$)">
                                          <p:val>
                                            <p:fltVal val="0"/>
                                          </p:val>
                                        </p:tav>
                                        <p:tav tm="100000">
                                          <p:val>
                                            <p:fltVal val="1"/>
                                          </p:val>
                                        </p:tav>
                                      </p:tavLst>
                                    </p:anim>
                                    <p:anim calcmode="lin" valueType="num">
                                      <p:cBhvr>
                                        <p:cTn id="23"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B24C475-1BEB-4F83-90A6-E19210CDAB3F}"/>
              </a:ext>
            </a:extLst>
          </p:cNvPr>
          <p:cNvGraphicFramePr/>
          <p:nvPr>
            <p:extLst>
              <p:ext uri="{D42A27DB-BD31-4B8C-83A1-F6EECF244321}">
                <p14:modId xmlns:p14="http://schemas.microsoft.com/office/powerpoint/2010/main" val="1579811883"/>
              </p:ext>
            </p:extLst>
          </p:nvPr>
        </p:nvGraphicFramePr>
        <p:xfrm>
          <a:off x="472314" y="453887"/>
          <a:ext cx="38100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E201ED01-A7D9-4504-9F9B-82668486F29C}"/>
              </a:ext>
            </a:extLst>
          </p:cNvPr>
          <p:cNvSpPr>
            <a:spLocks noGrp="1"/>
          </p:cNvSpPr>
          <p:nvPr>
            <p:ph type="body" sz="half" idx="2"/>
          </p:nvPr>
        </p:nvSpPr>
        <p:spPr>
          <a:xfrm>
            <a:off x="396114" y="3175553"/>
            <a:ext cx="3962400" cy="1219200"/>
          </a:xfrm>
        </p:spPr>
        <p:txBody>
          <a:bodyPr anchor="ctr">
            <a:normAutofit/>
          </a:bodyPr>
          <a:lstStyle/>
          <a:p>
            <a:pPr algn="ctr"/>
            <a:r>
              <a:rPr lang="en-US" sz="3600" dirty="0"/>
              <a:t>Depression</a:t>
            </a:r>
          </a:p>
        </p:txBody>
      </p:sp>
      <p:pic>
        <p:nvPicPr>
          <p:cNvPr id="15" name="Picture Placeholder 14">
            <a:extLst>
              <a:ext uri="{FF2B5EF4-FFF2-40B4-BE49-F238E27FC236}">
                <a16:creationId xmlns:a16="http://schemas.microsoft.com/office/drawing/2014/main" id="{9A502773-30DB-4BB9-8868-308297C877CA}"/>
              </a:ext>
            </a:extLst>
          </p:cNvPr>
          <p:cNvPicPr>
            <a:picLocks noGrp="1" noChangeAspect="1"/>
          </p:cNvPicPr>
          <p:nvPr>
            <p:ph type="pic" idx="1"/>
          </p:nvPr>
        </p:nvPicPr>
        <p:blipFill>
          <a:blip r:embed="rId7">
            <a:extLst>
              <a:ext uri="{28A0092B-C50C-407E-A947-70E740481C1C}">
                <a14:useLocalDpi xmlns:a14="http://schemas.microsoft.com/office/drawing/2010/main" val="0"/>
              </a:ext>
            </a:extLst>
          </a:blip>
          <a:srcRect l="13340" r="13340"/>
          <a:stretch>
            <a:fillRect/>
          </a:stretch>
        </p:blipFill>
        <p:spPr>
          <a:xfrm>
            <a:off x="5920683" y="1524000"/>
            <a:ext cx="4951538" cy="4126282"/>
          </a:xfrm>
          <a:prstGeom prst="roundRect">
            <a:avLst>
              <a:gd name="adj" fmla="val 8594"/>
            </a:avLst>
          </a:prstGeom>
          <a:solidFill>
            <a:srgbClr val="FFFFFF">
              <a:shade val="85000"/>
            </a:srgbClr>
          </a:solidFill>
          <a:ln w="38100">
            <a:solidFill>
              <a:srgbClr val="00B0F0"/>
            </a:solidFill>
          </a:ln>
          <a:effectLst>
            <a:reflection blurRad="12700" stA="38000" endPos="28000" dist="5000" dir="5400000" sy="-100000" algn="bl" rotWithShape="0"/>
          </a:effectLst>
        </p:spPr>
      </p:pic>
      <p:sp>
        <p:nvSpPr>
          <p:cNvPr id="12" name="Arrow: Down 11">
            <a:extLst>
              <a:ext uri="{FF2B5EF4-FFF2-40B4-BE49-F238E27FC236}">
                <a16:creationId xmlns:a16="http://schemas.microsoft.com/office/drawing/2014/main" id="{164B0D0C-6A2A-4437-9B79-AA6F6242AF65}"/>
              </a:ext>
            </a:extLst>
          </p:cNvPr>
          <p:cNvSpPr/>
          <p:nvPr/>
        </p:nvSpPr>
        <p:spPr>
          <a:xfrm>
            <a:off x="1996314" y="4191000"/>
            <a:ext cx="7620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AEA3C91-5978-4351-9C18-0B4D1A9A17A0}"/>
              </a:ext>
            </a:extLst>
          </p:cNvPr>
          <p:cNvSpPr txBox="1"/>
          <p:nvPr/>
        </p:nvSpPr>
        <p:spPr>
          <a:xfrm>
            <a:off x="247889" y="5758190"/>
            <a:ext cx="4258849" cy="523220"/>
          </a:xfrm>
          <a:prstGeom prst="rect">
            <a:avLst/>
          </a:prstGeom>
          <a:noFill/>
        </p:spPr>
        <p:txBody>
          <a:bodyPr wrap="square" rtlCol="0">
            <a:spAutoFit/>
          </a:bodyPr>
          <a:lstStyle/>
          <a:p>
            <a:pPr algn="ctr"/>
            <a:r>
              <a:rPr lang="en-US" sz="2800" dirty="0"/>
              <a:t>SUICIDE</a:t>
            </a:r>
          </a:p>
        </p:txBody>
      </p:sp>
    </p:spTree>
    <p:extLst>
      <p:ext uri="{BB962C8B-B14F-4D97-AF65-F5344CB8AC3E}">
        <p14:creationId xmlns:p14="http://schemas.microsoft.com/office/powerpoint/2010/main" val="364756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0B0F8-789E-40D3-A53E-802FC69B6CB1}"/>
              </a:ext>
            </a:extLst>
          </p:cNvPr>
          <p:cNvSpPr>
            <a:spLocks noGrp="1"/>
          </p:cNvSpPr>
          <p:nvPr>
            <p:ph type="ctrTitle"/>
          </p:nvPr>
        </p:nvSpPr>
        <p:spPr>
          <a:xfrm>
            <a:off x="1217612" y="1371600"/>
            <a:ext cx="8991598" cy="2895600"/>
          </a:xfrm>
        </p:spPr>
        <p:txBody>
          <a:bodyPr anchor="ctr">
            <a:normAutofit/>
          </a:bodyPr>
          <a:lstStyle/>
          <a:p>
            <a:pPr algn="ctr"/>
            <a:r>
              <a:rPr lang="en-US" sz="7200" dirty="0">
                <a:solidFill>
                  <a:schemeClr val="bg2">
                    <a:lumMod val="50000"/>
                    <a:lumOff val="50000"/>
                  </a:schemeClr>
                </a:solidFill>
              </a:rPr>
              <a:t>The Police Family</a:t>
            </a:r>
          </a:p>
        </p:txBody>
      </p:sp>
      <p:sp>
        <p:nvSpPr>
          <p:cNvPr id="6" name="Subtitle 5">
            <a:extLst>
              <a:ext uri="{FF2B5EF4-FFF2-40B4-BE49-F238E27FC236}">
                <a16:creationId xmlns:a16="http://schemas.microsoft.com/office/drawing/2014/main" id="{776AB71F-AF68-4AA7-B637-2FBF594B160C}"/>
              </a:ext>
            </a:extLst>
          </p:cNvPr>
          <p:cNvSpPr>
            <a:spLocks noGrp="1"/>
          </p:cNvSpPr>
          <p:nvPr>
            <p:ph type="subTitle" idx="1"/>
          </p:nvPr>
        </p:nvSpPr>
        <p:spPr/>
        <p:txBody>
          <a:bodyPr anchor="ctr">
            <a:normAutofit/>
          </a:bodyPr>
          <a:lstStyle/>
          <a:p>
            <a:r>
              <a:rPr lang="en-US" sz="2400" dirty="0"/>
              <a:t>RESILIENCE &amp; vulnerability</a:t>
            </a:r>
          </a:p>
        </p:txBody>
      </p:sp>
    </p:spTree>
    <p:extLst>
      <p:ext uri="{BB962C8B-B14F-4D97-AF65-F5344CB8AC3E}">
        <p14:creationId xmlns:p14="http://schemas.microsoft.com/office/powerpoint/2010/main" val="1386338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B846F88-F249-4088-8920-2F0AAA688712}"/>
              </a:ext>
            </a:extLst>
          </p:cNvPr>
          <p:cNvSpPr>
            <a:spLocks noGrp="1"/>
          </p:cNvSpPr>
          <p:nvPr>
            <p:ph type="title"/>
          </p:nvPr>
        </p:nvSpPr>
        <p:spPr/>
        <p:txBody>
          <a:bodyPr anchor="ctr">
            <a:normAutofit/>
          </a:bodyPr>
          <a:lstStyle/>
          <a:p>
            <a:pPr algn="ctr"/>
            <a:r>
              <a:rPr lang="en-US" sz="6000" dirty="0">
                <a:solidFill>
                  <a:schemeClr val="bg2">
                    <a:lumMod val="50000"/>
                    <a:lumOff val="50000"/>
                  </a:schemeClr>
                </a:solidFill>
              </a:rPr>
              <a:t>The Police Family</a:t>
            </a:r>
            <a:endParaRPr lang="en-US" sz="6000" dirty="0"/>
          </a:p>
        </p:txBody>
      </p:sp>
      <p:sp>
        <p:nvSpPr>
          <p:cNvPr id="11" name="Text Placeholder 10">
            <a:extLst>
              <a:ext uri="{FF2B5EF4-FFF2-40B4-BE49-F238E27FC236}">
                <a16:creationId xmlns:a16="http://schemas.microsoft.com/office/drawing/2014/main" id="{80CD84CA-08CF-4821-9B01-A3DA07BDE137}"/>
              </a:ext>
            </a:extLst>
          </p:cNvPr>
          <p:cNvSpPr>
            <a:spLocks noGrp="1"/>
          </p:cNvSpPr>
          <p:nvPr>
            <p:ph type="body" idx="1"/>
          </p:nvPr>
        </p:nvSpPr>
        <p:spPr/>
        <p:txBody>
          <a:bodyPr/>
          <a:lstStyle/>
          <a:p>
            <a:pPr algn="ctr"/>
            <a:r>
              <a:rPr lang="en-US" spc="600" dirty="0"/>
              <a:t>Department</a:t>
            </a:r>
            <a:r>
              <a:rPr lang="en-US" dirty="0"/>
              <a:t>	</a:t>
            </a:r>
          </a:p>
        </p:txBody>
      </p:sp>
      <p:pic>
        <p:nvPicPr>
          <p:cNvPr id="16" name="Content Placeholder 15">
            <a:extLst>
              <a:ext uri="{FF2B5EF4-FFF2-40B4-BE49-F238E27FC236}">
                <a16:creationId xmlns:a16="http://schemas.microsoft.com/office/drawing/2014/main" id="{EA88EB22-ED5B-43F6-8A5F-088B09B2C69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17612" y="2736575"/>
            <a:ext cx="4368800" cy="3276600"/>
          </a:xfrm>
          <a:prstGeom prst="roundRect">
            <a:avLst>
              <a:gd name="adj" fmla="val 8594"/>
            </a:avLst>
          </a:prstGeom>
          <a:solidFill>
            <a:srgbClr val="FFFFFF">
              <a:shade val="85000"/>
            </a:srgbClr>
          </a:solidFill>
          <a:ln w="57150">
            <a:solidFill>
              <a:schemeClr val="bg2">
                <a:lumMod val="50000"/>
                <a:lumOff val="50000"/>
              </a:schemeClr>
            </a:solidFill>
          </a:ln>
          <a:effectLst>
            <a:reflection blurRad="12700" stA="38000" endPos="28000" dist="5000" dir="5400000" sy="-100000" algn="bl" rotWithShape="0"/>
          </a:effectLst>
        </p:spPr>
      </p:pic>
      <p:sp>
        <p:nvSpPr>
          <p:cNvPr id="13" name="Text Placeholder 12">
            <a:extLst>
              <a:ext uri="{FF2B5EF4-FFF2-40B4-BE49-F238E27FC236}">
                <a16:creationId xmlns:a16="http://schemas.microsoft.com/office/drawing/2014/main" id="{A13F776E-68A2-4EC7-8A66-16C8B7D86928}"/>
              </a:ext>
            </a:extLst>
          </p:cNvPr>
          <p:cNvSpPr>
            <a:spLocks noGrp="1"/>
          </p:cNvSpPr>
          <p:nvPr>
            <p:ph type="body" sz="quarter" idx="3"/>
          </p:nvPr>
        </p:nvSpPr>
        <p:spPr/>
        <p:txBody>
          <a:bodyPr/>
          <a:lstStyle/>
          <a:p>
            <a:pPr algn="ctr"/>
            <a:r>
              <a:rPr lang="en-US" spc="600" dirty="0"/>
              <a:t>Personal </a:t>
            </a:r>
          </a:p>
        </p:txBody>
      </p:sp>
      <p:pic>
        <p:nvPicPr>
          <p:cNvPr id="19" name="Content Placeholder 18">
            <a:extLst>
              <a:ext uri="{FF2B5EF4-FFF2-40B4-BE49-F238E27FC236}">
                <a16:creationId xmlns:a16="http://schemas.microsoft.com/office/drawing/2014/main" id="{C5FDDBF5-97E1-4198-856B-E21218C24260}"/>
              </a:ext>
            </a:extLst>
          </p:cNvPr>
          <p:cNvPicPr>
            <a:picLocks noGrp="1" noChangeAspect="1"/>
          </p:cNvPicPr>
          <p:nvPr>
            <p:ph sz="quarter" idx="4"/>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4413" y="2736576"/>
            <a:ext cx="4927217" cy="3276600"/>
          </a:xfrm>
          <a:prstGeom prst="roundRect">
            <a:avLst>
              <a:gd name="adj" fmla="val 8594"/>
            </a:avLst>
          </a:prstGeom>
          <a:solidFill>
            <a:srgbClr val="FFFFFF">
              <a:shade val="85000"/>
            </a:srgbClr>
          </a:solidFill>
          <a:ln w="57150">
            <a:solidFill>
              <a:schemeClr val="bg2">
                <a:lumMod val="50000"/>
                <a:lumOff val="5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1208181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inVertical)">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2E9AC4-DED3-42BC-9753-9DA4F2D7578D}"/>
              </a:ext>
            </a:extLst>
          </p:cNvPr>
          <p:cNvSpPr>
            <a:spLocks noGrp="1"/>
          </p:cNvSpPr>
          <p:nvPr>
            <p:ph type="title"/>
          </p:nvPr>
        </p:nvSpPr>
        <p:spPr>
          <a:xfrm>
            <a:off x="335616" y="533400"/>
            <a:ext cx="3244195" cy="2529508"/>
          </a:xfrm>
        </p:spPr>
        <p:txBody>
          <a:bodyPr anchor="ctr">
            <a:normAutofit/>
          </a:bodyPr>
          <a:lstStyle/>
          <a:p>
            <a:pPr algn="ctr"/>
            <a:r>
              <a:rPr lang="en-US" sz="4000" spc="600" dirty="0">
                <a:solidFill>
                  <a:schemeClr val="bg2">
                    <a:lumMod val="50000"/>
                    <a:lumOff val="50000"/>
                  </a:schemeClr>
                </a:solidFill>
              </a:rPr>
              <a:t>The Police Family</a:t>
            </a:r>
          </a:p>
        </p:txBody>
      </p:sp>
      <p:sp>
        <p:nvSpPr>
          <p:cNvPr id="11" name="Text Placeholder 10">
            <a:extLst>
              <a:ext uri="{FF2B5EF4-FFF2-40B4-BE49-F238E27FC236}">
                <a16:creationId xmlns:a16="http://schemas.microsoft.com/office/drawing/2014/main" id="{FEB1CF56-34A2-4482-94DE-48620F657186}"/>
              </a:ext>
            </a:extLst>
          </p:cNvPr>
          <p:cNvSpPr>
            <a:spLocks noGrp="1"/>
          </p:cNvSpPr>
          <p:nvPr>
            <p:ph type="body" sz="half" idx="2"/>
          </p:nvPr>
        </p:nvSpPr>
        <p:spPr>
          <a:xfrm>
            <a:off x="335616" y="4122254"/>
            <a:ext cx="3327565" cy="1524000"/>
          </a:xfrm>
        </p:spPr>
        <p:txBody>
          <a:bodyPr anchor="ctr"/>
          <a:lstStyle/>
          <a:p>
            <a:pPr algn="ctr"/>
            <a:r>
              <a:rPr lang="en-US" spc="300" dirty="0">
                <a:solidFill>
                  <a:schemeClr val="bg2">
                    <a:lumMod val="10000"/>
                    <a:lumOff val="90000"/>
                  </a:schemeClr>
                </a:solidFill>
              </a:rPr>
              <a:t>Professional Identity</a:t>
            </a:r>
          </a:p>
          <a:p>
            <a:pPr algn="ctr"/>
            <a:r>
              <a:rPr lang="en-US" spc="300" dirty="0">
                <a:solidFill>
                  <a:schemeClr val="bg2">
                    <a:lumMod val="10000"/>
                    <a:lumOff val="90000"/>
                  </a:schemeClr>
                </a:solidFill>
              </a:rPr>
              <a:t>Vs.</a:t>
            </a:r>
          </a:p>
          <a:p>
            <a:pPr algn="ctr"/>
            <a:r>
              <a:rPr lang="en-US" spc="300" dirty="0">
                <a:solidFill>
                  <a:schemeClr val="bg2">
                    <a:lumMod val="10000"/>
                    <a:lumOff val="90000"/>
                  </a:schemeClr>
                </a:solidFill>
              </a:rPr>
              <a:t>Personal Identity</a:t>
            </a:r>
          </a:p>
        </p:txBody>
      </p:sp>
      <p:graphicFrame>
        <p:nvGraphicFramePr>
          <p:cNvPr id="9" name="Diagram 8">
            <a:extLst>
              <a:ext uri="{FF2B5EF4-FFF2-40B4-BE49-F238E27FC236}">
                <a16:creationId xmlns:a16="http://schemas.microsoft.com/office/drawing/2014/main" id="{DAB47881-D64F-448A-8017-69B88315F97D}"/>
              </a:ext>
            </a:extLst>
          </p:cNvPr>
          <p:cNvGraphicFramePr/>
          <p:nvPr>
            <p:extLst>
              <p:ext uri="{D42A27DB-BD31-4B8C-83A1-F6EECF244321}">
                <p14:modId xmlns:p14="http://schemas.microsoft.com/office/powerpoint/2010/main" val="3805845441"/>
              </p:ext>
            </p:extLst>
          </p:nvPr>
        </p:nvGraphicFramePr>
        <p:xfrm>
          <a:off x="3579812" y="228600"/>
          <a:ext cx="8458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644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8714" y="865474"/>
            <a:ext cx="9426780" cy="1150607"/>
          </a:xfrm>
        </p:spPr>
        <p:txBody>
          <a:bodyPr>
            <a:normAutofit/>
          </a:bodyPr>
          <a:lstStyle/>
          <a:p>
            <a:pPr algn="ctr"/>
            <a:r>
              <a:rPr lang="en-US" sz="7200" i="1" dirty="0">
                <a:solidFill>
                  <a:schemeClr val="tx2">
                    <a:lumMod val="90000"/>
                  </a:schemeClr>
                </a:solidFill>
                <a:latin typeface="+mn-lt"/>
              </a:rPr>
              <a:t>Stories of Pain</a:t>
            </a:r>
          </a:p>
        </p:txBody>
      </p:sp>
      <p:sp>
        <p:nvSpPr>
          <p:cNvPr id="14" name="Content Placeholder 13"/>
          <p:cNvSpPr>
            <a:spLocks noGrp="1"/>
          </p:cNvSpPr>
          <p:nvPr>
            <p:ph sz="half" idx="1"/>
          </p:nvPr>
        </p:nvSpPr>
        <p:spPr/>
        <p:txBody>
          <a:bodyPr>
            <a:normAutofit/>
          </a:bodyPr>
          <a:lstStyle/>
          <a:p>
            <a:endParaRPr lang="en-US" sz="3999" dirty="0">
              <a:solidFill>
                <a:schemeClr val="tx1"/>
              </a:solidFill>
              <a:latin typeface="Black Tie SF" panose="02000000000000000000" pitchFamily="2" charset="0"/>
            </a:endParaRPr>
          </a:p>
          <a:p>
            <a:endParaRPr lang="en-US" sz="3999" dirty="0">
              <a:solidFill>
                <a:schemeClr val="tx1"/>
              </a:solidFill>
              <a:latin typeface="Black Tie SF" panose="02000000000000000000" pitchFamily="2" charset="0"/>
            </a:endParaRPr>
          </a:p>
        </p:txBody>
      </p:sp>
      <p:pic>
        <p:nvPicPr>
          <p:cNvPr id="3" name="Picture 2" descr="A person in a blue shirt&#10;&#10;Description generated with high confidence">
            <a:extLst>
              <a:ext uri="{FF2B5EF4-FFF2-40B4-BE49-F238E27FC236}">
                <a16:creationId xmlns:a16="http://schemas.microsoft.com/office/drawing/2014/main" id="{2B956DFC-BB0D-4F82-A445-E2F8226F99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714" y="2382056"/>
            <a:ext cx="3829820" cy="2960270"/>
          </a:xfrm>
          <a:prstGeom prst="rect">
            <a:avLst/>
          </a:prstGeom>
          <a:ln w="38100">
            <a:solidFill>
              <a:schemeClr val="accent1"/>
            </a:solidFill>
          </a:ln>
        </p:spPr>
      </p:pic>
      <p:pic>
        <p:nvPicPr>
          <p:cNvPr id="10" name="Picture 9">
            <a:extLst>
              <a:ext uri="{FF2B5EF4-FFF2-40B4-BE49-F238E27FC236}">
                <a16:creationId xmlns:a16="http://schemas.microsoft.com/office/drawing/2014/main" id="{901A4084-6830-4007-AA0A-E2DCD0C00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412" y="2382056"/>
            <a:ext cx="4495083" cy="2996721"/>
          </a:xfrm>
          <a:prstGeom prst="rect">
            <a:avLst/>
          </a:prstGeom>
          <a:ln w="38100">
            <a:solidFill>
              <a:schemeClr val="accent1"/>
            </a:solidFill>
          </a:ln>
        </p:spPr>
      </p:pic>
    </p:spTree>
    <p:extLst>
      <p:ext uri="{BB962C8B-B14F-4D97-AF65-F5344CB8AC3E}">
        <p14:creationId xmlns:p14="http://schemas.microsoft.com/office/powerpoint/2010/main" val="4237108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anim calcmode="lin" valueType="num">
                                      <p:cBhvr>
                                        <p:cTn id="16" dur="2000" fill="hold"/>
                                        <p:tgtEl>
                                          <p:spTgt spid="10"/>
                                        </p:tgtEl>
                                        <p:attrNameLst>
                                          <p:attrName>ppt_w</p:attrName>
                                        </p:attrNameLst>
                                      </p:cBhvr>
                                      <p:tavLst>
                                        <p:tav tm="0" fmla="#ppt_w*sin(2.5*pi*$)">
                                          <p:val>
                                            <p:fltVal val="0"/>
                                          </p:val>
                                        </p:tav>
                                        <p:tav tm="100000">
                                          <p:val>
                                            <p:fltVal val="1"/>
                                          </p:val>
                                        </p:tav>
                                      </p:tavLst>
                                    </p:anim>
                                    <p:anim calcmode="lin" valueType="num">
                                      <p:cBhvr>
                                        <p:cTn id="1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795591-EBEE-4085-9C6C-251063E53017}"/>
              </a:ext>
            </a:extLst>
          </p:cNvPr>
          <p:cNvSpPr>
            <a:spLocks noGrp="1"/>
          </p:cNvSpPr>
          <p:nvPr>
            <p:ph type="title"/>
          </p:nvPr>
        </p:nvSpPr>
        <p:spPr>
          <a:xfrm>
            <a:off x="608012" y="1066800"/>
            <a:ext cx="3596607" cy="2667000"/>
          </a:xfrm>
        </p:spPr>
        <p:txBody>
          <a:bodyPr anchor="ctr">
            <a:normAutofit/>
          </a:bodyPr>
          <a:lstStyle/>
          <a:p>
            <a:pPr algn="ctr"/>
            <a:r>
              <a:rPr lang="en-US" sz="4400" dirty="0">
                <a:solidFill>
                  <a:schemeClr val="bg2">
                    <a:lumMod val="50000"/>
                    <a:lumOff val="50000"/>
                  </a:schemeClr>
                </a:solidFill>
              </a:rPr>
              <a:t>The Police Family</a:t>
            </a:r>
            <a:endParaRPr lang="en-US" sz="4400" dirty="0"/>
          </a:p>
        </p:txBody>
      </p:sp>
      <p:sp>
        <p:nvSpPr>
          <p:cNvPr id="14" name="Text Placeholder 13">
            <a:extLst>
              <a:ext uri="{FF2B5EF4-FFF2-40B4-BE49-F238E27FC236}">
                <a16:creationId xmlns:a16="http://schemas.microsoft.com/office/drawing/2014/main" id="{B093CA5E-6084-4A32-BBB5-FB57225D0E0E}"/>
              </a:ext>
            </a:extLst>
          </p:cNvPr>
          <p:cNvSpPr>
            <a:spLocks noGrp="1"/>
          </p:cNvSpPr>
          <p:nvPr>
            <p:ph type="body" sz="half" idx="2"/>
          </p:nvPr>
        </p:nvSpPr>
        <p:spPr>
          <a:xfrm>
            <a:off x="806115" y="4150188"/>
            <a:ext cx="3200400" cy="1143000"/>
          </a:xfrm>
        </p:spPr>
        <p:txBody>
          <a:bodyPr anchor="ctr">
            <a:normAutofit/>
          </a:bodyPr>
          <a:lstStyle/>
          <a:p>
            <a:pPr algn="ctr"/>
            <a:r>
              <a:rPr lang="en-US" sz="2800" dirty="0"/>
              <a:t>Considerations</a:t>
            </a:r>
          </a:p>
        </p:txBody>
      </p:sp>
      <p:sp>
        <p:nvSpPr>
          <p:cNvPr id="12" name="Text Placeholder 11">
            <a:extLst>
              <a:ext uri="{FF2B5EF4-FFF2-40B4-BE49-F238E27FC236}">
                <a16:creationId xmlns:a16="http://schemas.microsoft.com/office/drawing/2014/main" id="{9A35B734-11F3-460E-950F-A586918D22AB}"/>
              </a:ext>
            </a:extLst>
          </p:cNvPr>
          <p:cNvSpPr>
            <a:spLocks noGrp="1"/>
          </p:cNvSpPr>
          <p:nvPr>
            <p:ph idx="1"/>
          </p:nvPr>
        </p:nvSpPr>
        <p:spPr>
          <a:xfrm>
            <a:off x="5408612" y="609600"/>
            <a:ext cx="5562600" cy="3276600"/>
          </a:xfrm>
        </p:spPr>
        <p:txBody>
          <a:bodyPr/>
          <a:lstStyle/>
          <a:p>
            <a:r>
              <a:rPr lang="en-US" dirty="0"/>
              <a:t>Can be a protective factor </a:t>
            </a:r>
          </a:p>
          <a:p>
            <a:r>
              <a:rPr lang="en-US" dirty="0"/>
              <a:t>Create special challenges for police family members</a:t>
            </a:r>
          </a:p>
          <a:p>
            <a:pPr lvl="1"/>
            <a:r>
              <a:rPr lang="en-US" dirty="0"/>
              <a:t>Police mentality at home </a:t>
            </a:r>
          </a:p>
          <a:p>
            <a:pPr lvl="1"/>
            <a:r>
              <a:rPr lang="en-US" dirty="0"/>
              <a:t>Spousal concerns over safety</a:t>
            </a:r>
          </a:p>
          <a:p>
            <a:pPr lvl="1"/>
            <a:r>
              <a:rPr lang="en-US" dirty="0"/>
              <a:t>Children’s concerns over parents safety</a:t>
            </a:r>
          </a:p>
          <a:p>
            <a:pPr lvl="1"/>
            <a:r>
              <a:rPr lang="en-US" dirty="0"/>
              <a:t>Family stress over media attention</a:t>
            </a:r>
          </a:p>
        </p:txBody>
      </p:sp>
      <p:pic>
        <p:nvPicPr>
          <p:cNvPr id="3" name="Picture 2">
            <a:extLst>
              <a:ext uri="{FF2B5EF4-FFF2-40B4-BE49-F238E27FC236}">
                <a16:creationId xmlns:a16="http://schemas.microsoft.com/office/drawing/2014/main" id="{F7BEA6C9-0651-4095-AF6D-E11474206A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89812" y="3988263"/>
            <a:ext cx="4175760" cy="2609850"/>
          </a:xfrm>
          <a:prstGeom prst="roundRect">
            <a:avLst>
              <a:gd name="adj" fmla="val 8594"/>
            </a:avLst>
          </a:prstGeom>
          <a:solidFill>
            <a:srgbClr val="FFFFFF">
              <a:shade val="85000"/>
            </a:srgbClr>
          </a:solidFill>
          <a:ln w="38100">
            <a:solidFill>
              <a:schemeClr val="bg2">
                <a:lumMod val="50000"/>
                <a:lumOff val="5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370939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 calcmode="lin" valueType="num">
                                      <p:cBhvr additive="base">
                                        <p:cTn id="4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381000"/>
            <a:ext cx="10286999" cy="1371600"/>
          </a:xfrm>
          <a:ln>
            <a:solidFill>
              <a:schemeClr val="bg2">
                <a:lumMod val="75000"/>
                <a:lumOff val="25000"/>
              </a:schemeClr>
            </a:solidFill>
          </a:ln>
        </p:spPr>
        <p:txBody>
          <a:bodyPr anchor="ctr">
            <a:normAutofit/>
          </a:bodyPr>
          <a:lstStyle/>
          <a:p>
            <a:pPr algn="ctr"/>
            <a:r>
              <a:rPr lang="en-US" sz="6600" spc="300" dirty="0">
                <a:solidFill>
                  <a:schemeClr val="bg2">
                    <a:lumMod val="50000"/>
                    <a:lumOff val="50000"/>
                  </a:schemeClr>
                </a:solidFill>
              </a:rPr>
              <a:t>Societal Views</a:t>
            </a:r>
          </a:p>
        </p:txBody>
      </p:sp>
      <p:sp>
        <p:nvSpPr>
          <p:cNvPr id="14" name="Content Placeholder 13"/>
          <p:cNvSpPr>
            <a:spLocks noGrp="1"/>
          </p:cNvSpPr>
          <p:nvPr>
            <p:ph idx="1"/>
          </p:nvPr>
        </p:nvSpPr>
        <p:spPr/>
        <p:txBody>
          <a:bodyPr/>
          <a:lstStyle/>
          <a:p>
            <a:endParaRPr lang="en-US" dirty="0"/>
          </a:p>
          <a:p>
            <a:r>
              <a:rPr lang="en-US" dirty="0"/>
              <a:t>Idolized</a:t>
            </a:r>
          </a:p>
          <a:p>
            <a:r>
              <a:rPr lang="en-US" dirty="0"/>
              <a:t>Mythologized</a:t>
            </a:r>
          </a:p>
          <a:p>
            <a:r>
              <a:rPr lang="en-US" dirty="0"/>
              <a:t>Scrutinized</a:t>
            </a:r>
          </a:p>
          <a:p>
            <a:r>
              <a:rPr lang="en-US" dirty="0"/>
              <a:t>Demonized</a:t>
            </a:r>
          </a:p>
          <a:p>
            <a:r>
              <a:rPr lang="en-US" dirty="0"/>
              <a:t>Ostracized</a:t>
            </a:r>
          </a:p>
        </p:txBody>
      </p:sp>
      <p:pic>
        <p:nvPicPr>
          <p:cNvPr id="9" name="Picture 8">
            <a:extLst>
              <a:ext uri="{FF2B5EF4-FFF2-40B4-BE49-F238E27FC236}">
                <a16:creationId xmlns:a16="http://schemas.microsoft.com/office/drawing/2014/main" id="{41C28FBD-673C-4BD0-A976-990C0CECA5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1612" y="2438400"/>
            <a:ext cx="3810000"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out)">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additive="base">
                                        <p:cTn id="3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 calcmode="lin" valueType="num">
                                      <p:cBhvr additive="base">
                                        <p:cTn id="3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Effect transition="in" filter="wipe(down)">
                                      <p:cBhvr>
                                        <p:cTn id="43" dur="580">
                                          <p:stCondLst>
                                            <p:cond delay="0"/>
                                          </p:stCondLst>
                                        </p:cTn>
                                        <p:tgtEl>
                                          <p:spTgt spid="14">
                                            <p:txEl>
                                              <p:pRg st="5" end="5"/>
                                            </p:txEl>
                                          </p:spTgt>
                                        </p:tgtEl>
                                      </p:cBhvr>
                                    </p:animEffect>
                                    <p:anim calcmode="lin" valueType="num">
                                      <p:cBhvr>
                                        <p:cTn id="44" dur="1822" tmFilter="0,0; 0.14,0.36; 0.43,0.73; 0.71,0.91; 1.0,1.0">
                                          <p:stCondLst>
                                            <p:cond delay="0"/>
                                          </p:stCondLst>
                                        </p:cTn>
                                        <p:tgtEl>
                                          <p:spTgt spid="14">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xEl>
                                              <p:pRg st="5" end="5"/>
                                            </p:txEl>
                                          </p:spTgt>
                                        </p:tgtEl>
                                      </p:cBhvr>
                                      <p:to x="100000" y="60000"/>
                                    </p:animScale>
                                    <p:animScale>
                                      <p:cBhvr>
                                        <p:cTn id="50" dur="166" decel="50000">
                                          <p:stCondLst>
                                            <p:cond delay="676"/>
                                          </p:stCondLst>
                                        </p:cTn>
                                        <p:tgtEl>
                                          <p:spTgt spid="14">
                                            <p:txEl>
                                              <p:pRg st="5" end="5"/>
                                            </p:txEl>
                                          </p:spTgt>
                                        </p:tgtEl>
                                      </p:cBhvr>
                                      <p:to x="100000" y="100000"/>
                                    </p:animScale>
                                    <p:animScale>
                                      <p:cBhvr>
                                        <p:cTn id="51" dur="26">
                                          <p:stCondLst>
                                            <p:cond delay="1312"/>
                                          </p:stCondLst>
                                        </p:cTn>
                                        <p:tgtEl>
                                          <p:spTgt spid="14">
                                            <p:txEl>
                                              <p:pRg st="5" end="5"/>
                                            </p:txEl>
                                          </p:spTgt>
                                        </p:tgtEl>
                                      </p:cBhvr>
                                      <p:to x="100000" y="80000"/>
                                    </p:animScale>
                                    <p:animScale>
                                      <p:cBhvr>
                                        <p:cTn id="52" dur="166" decel="50000">
                                          <p:stCondLst>
                                            <p:cond delay="1338"/>
                                          </p:stCondLst>
                                        </p:cTn>
                                        <p:tgtEl>
                                          <p:spTgt spid="14">
                                            <p:txEl>
                                              <p:pRg st="5" end="5"/>
                                            </p:txEl>
                                          </p:spTgt>
                                        </p:tgtEl>
                                      </p:cBhvr>
                                      <p:to x="100000" y="100000"/>
                                    </p:animScale>
                                    <p:animScale>
                                      <p:cBhvr>
                                        <p:cTn id="53" dur="26">
                                          <p:stCondLst>
                                            <p:cond delay="1642"/>
                                          </p:stCondLst>
                                        </p:cTn>
                                        <p:tgtEl>
                                          <p:spTgt spid="14">
                                            <p:txEl>
                                              <p:pRg st="5" end="5"/>
                                            </p:txEl>
                                          </p:spTgt>
                                        </p:tgtEl>
                                      </p:cBhvr>
                                      <p:to x="100000" y="90000"/>
                                    </p:animScale>
                                    <p:animScale>
                                      <p:cBhvr>
                                        <p:cTn id="54" dur="166" decel="50000">
                                          <p:stCondLst>
                                            <p:cond delay="1668"/>
                                          </p:stCondLst>
                                        </p:cTn>
                                        <p:tgtEl>
                                          <p:spTgt spid="14">
                                            <p:txEl>
                                              <p:pRg st="5" end="5"/>
                                            </p:txEl>
                                          </p:spTgt>
                                        </p:tgtEl>
                                      </p:cBhvr>
                                      <p:to x="100000" y="100000"/>
                                    </p:animScale>
                                    <p:animScale>
                                      <p:cBhvr>
                                        <p:cTn id="55" dur="26">
                                          <p:stCondLst>
                                            <p:cond delay="1808"/>
                                          </p:stCondLst>
                                        </p:cTn>
                                        <p:tgtEl>
                                          <p:spTgt spid="14">
                                            <p:txEl>
                                              <p:pRg st="5" end="5"/>
                                            </p:txEl>
                                          </p:spTgt>
                                        </p:tgtEl>
                                      </p:cBhvr>
                                      <p:to x="100000" y="95000"/>
                                    </p:animScale>
                                    <p:animScale>
                                      <p:cBhvr>
                                        <p:cTn id="56" dur="166" decel="50000">
                                          <p:stCondLst>
                                            <p:cond delay="1834"/>
                                          </p:stCondLst>
                                        </p:cTn>
                                        <p:tgtEl>
                                          <p:spTgt spid="1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9921-802A-4677-A310-25DA755C510C}"/>
              </a:ext>
            </a:extLst>
          </p:cNvPr>
          <p:cNvSpPr>
            <a:spLocks noGrp="1"/>
          </p:cNvSpPr>
          <p:nvPr>
            <p:ph type="title"/>
          </p:nvPr>
        </p:nvSpPr>
        <p:spPr>
          <a:xfrm>
            <a:off x="684212" y="838200"/>
            <a:ext cx="3596607" cy="2667000"/>
          </a:xfrm>
        </p:spPr>
        <p:txBody>
          <a:bodyPr anchor="ctr"/>
          <a:lstStyle/>
          <a:p>
            <a:pPr algn="ctr"/>
            <a:r>
              <a:rPr lang="en-US" sz="4400" dirty="0">
                <a:solidFill>
                  <a:schemeClr val="bg2">
                    <a:lumMod val="50000"/>
                    <a:lumOff val="50000"/>
                  </a:schemeClr>
                </a:solidFill>
              </a:rPr>
              <a:t>Clinician’s Role</a:t>
            </a:r>
          </a:p>
        </p:txBody>
      </p:sp>
      <p:sp>
        <p:nvSpPr>
          <p:cNvPr id="3" name="Text Placeholder 2">
            <a:extLst>
              <a:ext uri="{FF2B5EF4-FFF2-40B4-BE49-F238E27FC236}">
                <a16:creationId xmlns:a16="http://schemas.microsoft.com/office/drawing/2014/main" id="{C0BAE94B-A2BD-4E54-8C15-E0C285D23586}"/>
              </a:ext>
            </a:extLst>
          </p:cNvPr>
          <p:cNvSpPr>
            <a:spLocks noGrp="1"/>
          </p:cNvSpPr>
          <p:nvPr>
            <p:ph type="body" sz="half" idx="2"/>
          </p:nvPr>
        </p:nvSpPr>
        <p:spPr>
          <a:xfrm>
            <a:off x="684212" y="4648200"/>
            <a:ext cx="3581399" cy="1371600"/>
          </a:xfrm>
        </p:spPr>
        <p:txBody>
          <a:bodyPr anchor="ctr">
            <a:normAutofit/>
          </a:bodyPr>
          <a:lstStyle/>
          <a:p>
            <a:pPr algn="ctr"/>
            <a:r>
              <a:rPr lang="en-US" sz="4000" dirty="0"/>
              <a:t>So What Now?</a:t>
            </a:r>
          </a:p>
        </p:txBody>
      </p:sp>
      <p:sp>
        <p:nvSpPr>
          <p:cNvPr id="4" name="Content Placeholder 3">
            <a:extLst>
              <a:ext uri="{FF2B5EF4-FFF2-40B4-BE49-F238E27FC236}">
                <a16:creationId xmlns:a16="http://schemas.microsoft.com/office/drawing/2014/main" id="{9F2629D4-BC4A-4594-A003-3B347847689C}"/>
              </a:ext>
            </a:extLst>
          </p:cNvPr>
          <p:cNvSpPr>
            <a:spLocks noGrp="1"/>
          </p:cNvSpPr>
          <p:nvPr>
            <p:ph idx="1"/>
          </p:nvPr>
        </p:nvSpPr>
        <p:spPr>
          <a:xfrm>
            <a:off x="4951414" y="685800"/>
            <a:ext cx="6553198" cy="3276600"/>
          </a:xfrm>
        </p:spPr>
        <p:txBody>
          <a:bodyPr/>
          <a:lstStyle/>
          <a:p>
            <a:r>
              <a:rPr lang="en-US" dirty="0"/>
              <a:t>Study the culture peculiarities of the first responders population you wish to reach </a:t>
            </a:r>
          </a:p>
          <a:p>
            <a:r>
              <a:rPr lang="en-US" dirty="0"/>
              <a:t>Volunteer </a:t>
            </a:r>
          </a:p>
          <a:p>
            <a:r>
              <a:rPr lang="en-US" dirty="0"/>
              <a:t>Do a ride in</a:t>
            </a:r>
          </a:p>
          <a:p>
            <a:r>
              <a:rPr lang="en-US" dirty="0"/>
              <a:t>Market your services to first responders</a:t>
            </a:r>
          </a:p>
          <a:p>
            <a:r>
              <a:rPr lang="en-US" dirty="0"/>
              <a:t>Listen and show you care</a:t>
            </a:r>
          </a:p>
          <a:p>
            <a:endParaRPr lang="en-US" dirty="0"/>
          </a:p>
          <a:p>
            <a:pPr marL="0" indent="0">
              <a:buNone/>
            </a:pPr>
            <a:endParaRPr lang="en-US" dirty="0"/>
          </a:p>
        </p:txBody>
      </p:sp>
      <p:pic>
        <p:nvPicPr>
          <p:cNvPr id="6" name="Picture 5">
            <a:extLst>
              <a:ext uri="{FF2B5EF4-FFF2-40B4-BE49-F238E27FC236}">
                <a16:creationId xmlns:a16="http://schemas.microsoft.com/office/drawing/2014/main" id="{EAB0A614-9B9A-4E72-BB35-05F4C173EDC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9713" y="4238067"/>
            <a:ext cx="3276600" cy="2191866"/>
          </a:xfrm>
          <a:prstGeom prst="rect">
            <a:avLst/>
          </a:prstGeom>
          <a:ln w="38100">
            <a:solidFill>
              <a:schemeClr val="bg2">
                <a:lumMod val="75000"/>
                <a:lumOff val="25000"/>
              </a:schemeClr>
            </a:solidFill>
          </a:ln>
        </p:spPr>
      </p:pic>
    </p:spTree>
    <p:extLst>
      <p:ext uri="{BB962C8B-B14F-4D97-AF65-F5344CB8AC3E}">
        <p14:creationId xmlns:p14="http://schemas.microsoft.com/office/powerpoint/2010/main" val="215053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456DD5-338F-4994-B951-74BB80693C09}"/>
              </a:ext>
            </a:extLst>
          </p:cNvPr>
          <p:cNvSpPr>
            <a:spLocks noGrp="1"/>
          </p:cNvSpPr>
          <p:nvPr>
            <p:ph type="title"/>
          </p:nvPr>
        </p:nvSpPr>
        <p:spPr>
          <a:xfrm>
            <a:off x="912812" y="1447800"/>
            <a:ext cx="10439400" cy="2819400"/>
          </a:xfrm>
        </p:spPr>
        <p:txBody>
          <a:bodyPr anchor="ctr">
            <a:normAutofit/>
          </a:bodyPr>
          <a:lstStyle/>
          <a:p>
            <a:pPr algn="ctr"/>
            <a:r>
              <a:rPr lang="en-US" sz="6000" dirty="0">
                <a:solidFill>
                  <a:schemeClr val="bg2">
                    <a:lumMod val="25000"/>
                    <a:lumOff val="75000"/>
                  </a:schemeClr>
                </a:solidFill>
              </a:rPr>
              <a:t>My Story</a:t>
            </a:r>
          </a:p>
        </p:txBody>
      </p:sp>
      <p:sp>
        <p:nvSpPr>
          <p:cNvPr id="6" name="Text Placeholder 5">
            <a:extLst>
              <a:ext uri="{FF2B5EF4-FFF2-40B4-BE49-F238E27FC236}">
                <a16:creationId xmlns:a16="http://schemas.microsoft.com/office/drawing/2014/main" id="{39342076-A943-4DA6-ABA1-3AA5A21F5E6B}"/>
              </a:ext>
            </a:extLst>
          </p:cNvPr>
          <p:cNvSpPr>
            <a:spLocks noGrp="1"/>
          </p:cNvSpPr>
          <p:nvPr>
            <p:ph type="body" idx="1"/>
          </p:nvPr>
        </p:nvSpPr>
        <p:spPr/>
        <p:txBody>
          <a:bodyPr/>
          <a:lstStyle/>
          <a:p>
            <a:r>
              <a:rPr lang="en-US" dirty="0"/>
              <a:t>Trauma &amp; Healing</a:t>
            </a:r>
          </a:p>
        </p:txBody>
      </p:sp>
    </p:spTree>
    <p:extLst>
      <p:ext uri="{BB962C8B-B14F-4D97-AF65-F5344CB8AC3E}">
        <p14:creationId xmlns:p14="http://schemas.microsoft.com/office/powerpoint/2010/main" val="1405971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1F514C-4DBC-45C6-878A-F1A2EB227F40}"/>
              </a:ext>
            </a:extLst>
          </p:cNvPr>
          <p:cNvSpPr txBox="1"/>
          <p:nvPr/>
        </p:nvSpPr>
        <p:spPr>
          <a:xfrm>
            <a:off x="2970212" y="609600"/>
            <a:ext cx="7315200" cy="923330"/>
          </a:xfrm>
          <a:prstGeom prst="rect">
            <a:avLst/>
          </a:prstGeom>
          <a:noFill/>
        </p:spPr>
        <p:txBody>
          <a:bodyPr wrap="square" rtlCol="0" anchor="ctr">
            <a:spAutoFit/>
          </a:bodyPr>
          <a:lstStyle/>
          <a:p>
            <a:pPr algn="ctr"/>
            <a:r>
              <a:rPr lang="en-US" sz="5400" dirty="0">
                <a:solidFill>
                  <a:schemeClr val="bg2">
                    <a:lumMod val="50000"/>
                    <a:lumOff val="50000"/>
                  </a:schemeClr>
                </a:solidFill>
              </a:rPr>
              <a:t>RESOURCES</a:t>
            </a:r>
          </a:p>
        </p:txBody>
      </p:sp>
      <p:sp>
        <p:nvSpPr>
          <p:cNvPr id="5" name="Rectangle 4">
            <a:extLst>
              <a:ext uri="{FF2B5EF4-FFF2-40B4-BE49-F238E27FC236}">
                <a16:creationId xmlns:a16="http://schemas.microsoft.com/office/drawing/2014/main" id="{9699E17F-5CDF-43CF-A9C5-9B0C5543EE9D}"/>
              </a:ext>
            </a:extLst>
          </p:cNvPr>
          <p:cNvSpPr/>
          <p:nvPr/>
        </p:nvSpPr>
        <p:spPr>
          <a:xfrm>
            <a:off x="2055812" y="2133600"/>
            <a:ext cx="8610600" cy="3250121"/>
          </a:xfrm>
          <a:prstGeom prst="rect">
            <a:avLst/>
          </a:prstGeom>
        </p:spPr>
        <p:txBody>
          <a:bodyPr wrap="square">
            <a:spAutoFit/>
          </a:bodyPr>
          <a:lstStyle/>
          <a:p>
            <a:pPr lvl="0">
              <a:lnSpc>
                <a:spcPct val="90000"/>
              </a:lnSpc>
              <a:spcBef>
                <a:spcPts val="1800"/>
              </a:spcBef>
              <a:buClr>
                <a:srgbClr val="56C5FF"/>
              </a:buClr>
              <a:buSzPct val="100000"/>
            </a:pPr>
            <a:r>
              <a:rPr lang="en-US" sz="1600" dirty="0">
                <a:solidFill>
                  <a:prstClr val="white"/>
                </a:solidFill>
              </a:rPr>
              <a:t>Anderson, R. (2007) </a:t>
            </a:r>
            <a:r>
              <a:rPr lang="en-US" sz="1600" i="1" dirty="0">
                <a:solidFill>
                  <a:prstClr val="white"/>
                </a:solidFill>
              </a:rPr>
              <a:t>Married to the badge: A wife’s tale of survival. </a:t>
            </a:r>
            <a:r>
              <a:rPr lang="en-US" sz="1600" dirty="0">
                <a:solidFill>
                  <a:prstClr val="white"/>
                </a:solidFill>
              </a:rPr>
              <a:t>Miami, FL.: Blue Line Publishing</a:t>
            </a:r>
          </a:p>
          <a:p>
            <a:pPr lvl="0">
              <a:lnSpc>
                <a:spcPct val="90000"/>
              </a:lnSpc>
              <a:spcBef>
                <a:spcPts val="1800"/>
              </a:spcBef>
              <a:buClr>
                <a:srgbClr val="56C5FF"/>
              </a:buClr>
              <a:buSzPct val="100000"/>
            </a:pPr>
            <a:r>
              <a:rPr lang="en-US" sz="1600" dirty="0">
                <a:solidFill>
                  <a:prstClr val="white"/>
                </a:solidFill>
              </a:rPr>
              <a:t>Farrens, S. (2005). </a:t>
            </a:r>
            <a:r>
              <a:rPr lang="en-US" sz="1600" i="1" dirty="0">
                <a:solidFill>
                  <a:prstClr val="white"/>
                </a:solidFill>
              </a:rPr>
              <a:t>The fireman’s wife: A memoir. </a:t>
            </a:r>
            <a:r>
              <a:rPr lang="en-US" sz="1600" dirty="0">
                <a:solidFill>
                  <a:prstClr val="white"/>
                </a:solidFill>
              </a:rPr>
              <a:t>New York: Hyperion.</a:t>
            </a:r>
          </a:p>
          <a:p>
            <a:pPr lvl="0">
              <a:lnSpc>
                <a:spcPct val="90000"/>
              </a:lnSpc>
              <a:spcBef>
                <a:spcPts val="1800"/>
              </a:spcBef>
              <a:buClr>
                <a:srgbClr val="56C5FF"/>
              </a:buClr>
              <a:buSzPct val="100000"/>
            </a:pPr>
            <a:r>
              <a:rPr lang="en-US" sz="1600" dirty="0">
                <a:solidFill>
                  <a:prstClr val="white"/>
                </a:solidFill>
              </a:rPr>
              <a:t>Kirschman, E.K. (2004). </a:t>
            </a:r>
            <a:r>
              <a:rPr lang="en-US" sz="1600" i="1" dirty="0">
                <a:solidFill>
                  <a:prstClr val="white"/>
                </a:solidFill>
              </a:rPr>
              <a:t>I love a fire fighter: What the family needs to know. </a:t>
            </a:r>
            <a:r>
              <a:rPr lang="en-US" sz="1600" dirty="0">
                <a:solidFill>
                  <a:prstClr val="white"/>
                </a:solidFill>
              </a:rPr>
              <a:t>New York: Guilford Press.</a:t>
            </a:r>
          </a:p>
          <a:p>
            <a:pPr lvl="0">
              <a:lnSpc>
                <a:spcPct val="90000"/>
              </a:lnSpc>
              <a:spcBef>
                <a:spcPts val="1800"/>
              </a:spcBef>
              <a:buClr>
                <a:srgbClr val="56C5FF"/>
              </a:buClr>
              <a:buSzPct val="100000"/>
            </a:pPr>
            <a:r>
              <a:rPr lang="en-US" sz="1600" dirty="0">
                <a:solidFill>
                  <a:prstClr val="white"/>
                </a:solidFill>
              </a:rPr>
              <a:t>Kirschman, E.K. (2007). </a:t>
            </a:r>
            <a:r>
              <a:rPr lang="en-US" sz="1600" i="1" dirty="0">
                <a:solidFill>
                  <a:prstClr val="white"/>
                </a:solidFill>
              </a:rPr>
              <a:t>I love a cop: What police families need to know </a:t>
            </a:r>
            <a:r>
              <a:rPr lang="en-US" sz="1600" dirty="0">
                <a:solidFill>
                  <a:prstClr val="white"/>
                </a:solidFill>
              </a:rPr>
              <a:t>(rev. ed.). New York, Guilford Press.</a:t>
            </a:r>
          </a:p>
          <a:p>
            <a:pPr lvl="0">
              <a:lnSpc>
                <a:spcPct val="90000"/>
              </a:lnSpc>
              <a:spcBef>
                <a:spcPts val="1800"/>
              </a:spcBef>
              <a:buClr>
                <a:srgbClr val="56C5FF"/>
              </a:buClr>
              <a:buSzPct val="100000"/>
            </a:pPr>
            <a:r>
              <a:rPr lang="en-US" sz="1600" dirty="0">
                <a:solidFill>
                  <a:prstClr val="white"/>
                </a:solidFill>
              </a:rPr>
              <a:t>Kirschman, E. K., Kamena, M., &amp; Fay, J. (2014</a:t>
            </a:r>
            <a:r>
              <a:rPr lang="en-US" sz="1600" i="1" dirty="0">
                <a:solidFill>
                  <a:prstClr val="white"/>
                </a:solidFill>
              </a:rPr>
              <a:t>), Counseling Cops. </a:t>
            </a:r>
            <a:r>
              <a:rPr lang="en-US" sz="1600" dirty="0">
                <a:solidFill>
                  <a:prstClr val="white"/>
                </a:solidFill>
              </a:rPr>
              <a:t>New York, Guildford Press.</a:t>
            </a:r>
          </a:p>
          <a:p>
            <a:pPr lvl="0">
              <a:lnSpc>
                <a:spcPct val="90000"/>
              </a:lnSpc>
              <a:spcBef>
                <a:spcPts val="1800"/>
              </a:spcBef>
              <a:buClr>
                <a:srgbClr val="56C5FF"/>
              </a:buClr>
              <a:buSzPct val="100000"/>
            </a:pPr>
            <a:r>
              <a:rPr lang="en-US" sz="1600" dirty="0">
                <a:solidFill>
                  <a:prstClr val="white"/>
                </a:solidFill>
              </a:rPr>
              <a:t>The Badge of Life </a:t>
            </a:r>
            <a:r>
              <a:rPr lang="en-US" sz="1600" i="1" dirty="0">
                <a:solidFill>
                  <a:prstClr val="white"/>
                </a:solidFill>
              </a:rPr>
              <a:t>(</a:t>
            </a:r>
            <a:r>
              <a:rPr lang="en-US" sz="1600" i="1" dirty="0">
                <a:solidFill>
                  <a:srgbClr val="FFC000"/>
                </a:solidFill>
              </a:rPr>
              <a:t>www.badgeoflife.com</a:t>
            </a:r>
            <a:r>
              <a:rPr lang="en-US" sz="1600" i="1" dirty="0">
                <a:solidFill>
                  <a:prstClr val="white"/>
                </a:solidFill>
              </a:rPr>
              <a:t>).</a:t>
            </a:r>
          </a:p>
          <a:p>
            <a:pPr lvl="0">
              <a:lnSpc>
                <a:spcPct val="90000"/>
              </a:lnSpc>
              <a:spcBef>
                <a:spcPts val="1800"/>
              </a:spcBef>
              <a:buClr>
                <a:srgbClr val="56C5FF"/>
              </a:buClr>
              <a:buSzPct val="100000"/>
            </a:pPr>
            <a:r>
              <a:rPr lang="en-US" sz="1600" dirty="0">
                <a:solidFill>
                  <a:prstClr val="white"/>
                </a:solidFill>
              </a:rPr>
              <a:t>The Force Science Institute. </a:t>
            </a:r>
            <a:r>
              <a:rPr lang="en-US" sz="1600" i="1" dirty="0">
                <a:solidFill>
                  <a:prstClr val="white"/>
                </a:solidFill>
              </a:rPr>
              <a:t>(</a:t>
            </a:r>
            <a:r>
              <a:rPr lang="en-US" sz="1600" i="1" dirty="0">
                <a:hlinkClick r:id="rId2"/>
              </a:rPr>
              <a:t>www.forcescience.org</a:t>
            </a:r>
            <a:r>
              <a:rPr lang="en-US" sz="1600" i="1" dirty="0">
                <a:solidFill>
                  <a:prstClr val="white"/>
                </a:solidFill>
              </a:rPr>
              <a:t>)</a:t>
            </a:r>
          </a:p>
        </p:txBody>
      </p:sp>
    </p:spTree>
    <p:extLst>
      <p:ext uri="{BB962C8B-B14F-4D97-AF65-F5344CB8AC3E}">
        <p14:creationId xmlns:p14="http://schemas.microsoft.com/office/powerpoint/2010/main" val="1435965654"/>
      </p:ext>
    </p:extLst>
  </p:cSld>
  <p:clrMapOvr>
    <a:masterClrMapping/>
  </p:clrMapOvr>
  <p:transition spd="slow">
    <p:comb/>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30CE38-B5DA-41CD-A153-377890E1A9BF}"/>
              </a:ext>
            </a:extLst>
          </p:cNvPr>
          <p:cNvSpPr/>
          <p:nvPr/>
        </p:nvSpPr>
        <p:spPr>
          <a:xfrm>
            <a:off x="684212" y="2057400"/>
            <a:ext cx="10287000" cy="821763"/>
          </a:xfrm>
          <a:prstGeom prst="rect">
            <a:avLst/>
          </a:prstGeom>
        </p:spPr>
        <p:txBody>
          <a:bodyPr wrap="square">
            <a:spAutoFit/>
          </a:bodyPr>
          <a:lstStyle/>
          <a:p>
            <a:pPr lvl="0">
              <a:lnSpc>
                <a:spcPct val="90000"/>
              </a:lnSpc>
              <a:spcBef>
                <a:spcPts val="1800"/>
              </a:spcBef>
              <a:buClr>
                <a:srgbClr val="56C5FF"/>
              </a:buClr>
              <a:buSzPct val="100000"/>
            </a:pPr>
            <a:r>
              <a:rPr lang="en-US" dirty="0">
                <a:solidFill>
                  <a:prstClr val="white"/>
                </a:solidFill>
              </a:rPr>
              <a:t>The West Coast Post-Trauma Retreat (WCPR)  (</a:t>
            </a:r>
            <a:r>
              <a:rPr lang="en-US" i="1" dirty="0">
                <a:solidFill>
                  <a:srgbClr val="FFC000"/>
                </a:solidFill>
                <a:hlinkClick r:id="rId2"/>
              </a:rPr>
              <a:t>www.wcpr2001.org</a:t>
            </a:r>
            <a:r>
              <a:rPr lang="en-US" i="1" dirty="0">
                <a:solidFill>
                  <a:srgbClr val="FFC000"/>
                </a:solidFill>
              </a:rPr>
              <a:t>)</a:t>
            </a:r>
            <a:endParaRPr lang="en-US" i="1" dirty="0">
              <a:solidFill>
                <a:prstClr val="white"/>
              </a:solidFill>
            </a:endParaRPr>
          </a:p>
          <a:p>
            <a:pPr lvl="0">
              <a:lnSpc>
                <a:spcPct val="90000"/>
              </a:lnSpc>
              <a:spcBef>
                <a:spcPts val="1800"/>
              </a:spcBef>
              <a:buClr>
                <a:srgbClr val="56C5FF"/>
              </a:buClr>
              <a:buSzPct val="100000"/>
            </a:pPr>
            <a:r>
              <a:rPr lang="en-US" dirty="0">
                <a:solidFill>
                  <a:prstClr val="white"/>
                </a:solidFill>
              </a:rPr>
              <a:t>On-Site Academy (</a:t>
            </a:r>
            <a:r>
              <a:rPr lang="en-US" i="1" dirty="0">
                <a:solidFill>
                  <a:srgbClr val="FFC000"/>
                </a:solidFill>
              </a:rPr>
              <a:t>www.onsiteacademy.org</a:t>
            </a:r>
            <a:r>
              <a:rPr lang="en-US" dirty="0">
                <a:solidFill>
                  <a:prstClr val="white"/>
                </a:solidFill>
              </a:rPr>
              <a:t>)</a:t>
            </a:r>
          </a:p>
        </p:txBody>
      </p:sp>
      <p:sp>
        <p:nvSpPr>
          <p:cNvPr id="4" name="TextBox 3">
            <a:extLst>
              <a:ext uri="{FF2B5EF4-FFF2-40B4-BE49-F238E27FC236}">
                <a16:creationId xmlns:a16="http://schemas.microsoft.com/office/drawing/2014/main" id="{3A36D3B0-76CC-47A2-862A-EEE7ACC3E65D}"/>
              </a:ext>
            </a:extLst>
          </p:cNvPr>
          <p:cNvSpPr txBox="1"/>
          <p:nvPr/>
        </p:nvSpPr>
        <p:spPr>
          <a:xfrm>
            <a:off x="1446212" y="762000"/>
            <a:ext cx="9296400" cy="646331"/>
          </a:xfrm>
          <a:prstGeom prst="rect">
            <a:avLst/>
          </a:prstGeom>
          <a:noFill/>
        </p:spPr>
        <p:txBody>
          <a:bodyPr wrap="square" rtlCol="0">
            <a:spAutoFit/>
          </a:bodyPr>
          <a:lstStyle/>
          <a:p>
            <a:pPr algn="ctr"/>
            <a:r>
              <a:rPr lang="en-US" sz="3600" dirty="0">
                <a:solidFill>
                  <a:schemeClr val="bg2">
                    <a:lumMod val="50000"/>
                    <a:lumOff val="50000"/>
                  </a:schemeClr>
                </a:solidFill>
              </a:rPr>
              <a:t>In Patient Treatment for First Responders</a:t>
            </a:r>
          </a:p>
        </p:txBody>
      </p:sp>
    </p:spTree>
    <p:extLst>
      <p:ext uri="{BB962C8B-B14F-4D97-AF65-F5344CB8AC3E}">
        <p14:creationId xmlns:p14="http://schemas.microsoft.com/office/powerpoint/2010/main" val="18460582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 action="ppaction://noaction">
              <a:snd r:embed="rId3" name="wind.wav"/>
            </a:hlinkClick>
            <a:extLst>
              <a:ext uri="{FF2B5EF4-FFF2-40B4-BE49-F238E27FC236}">
                <a16:creationId xmlns:a16="http://schemas.microsoft.com/office/drawing/2014/main" id="{08AD555B-6F2E-40BC-A2BF-A64D799D4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12" y="1366373"/>
            <a:ext cx="3263280" cy="2284296"/>
          </a:xfrm>
          <a:prstGeom prst="rect">
            <a:avLst/>
          </a:prstGeom>
          <a:ln w="38100">
            <a:solidFill>
              <a:schemeClr val="tx1"/>
            </a:solidFill>
          </a:ln>
        </p:spPr>
      </p:pic>
      <p:pic>
        <p:nvPicPr>
          <p:cNvPr id="15" name="Picture 14">
            <a:extLst>
              <a:ext uri="{FF2B5EF4-FFF2-40B4-BE49-F238E27FC236}">
                <a16:creationId xmlns:a16="http://schemas.microsoft.com/office/drawing/2014/main" id="{15297683-CD34-4136-9BE6-BF3F71A20C4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46812" y="1366373"/>
            <a:ext cx="3124200" cy="2231571"/>
          </a:xfrm>
          <a:prstGeom prst="rect">
            <a:avLst/>
          </a:prstGeom>
          <a:ln w="38100">
            <a:solidFill>
              <a:schemeClr val="tx1"/>
            </a:solidFill>
          </a:ln>
        </p:spPr>
      </p:pic>
      <p:pic>
        <p:nvPicPr>
          <p:cNvPr id="26" name="Picture 25">
            <a:extLst>
              <a:ext uri="{FF2B5EF4-FFF2-40B4-BE49-F238E27FC236}">
                <a16:creationId xmlns:a16="http://schemas.microsoft.com/office/drawing/2014/main" id="{26EF98C8-0BC9-41F9-AB51-520E30463B7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51212" y="4021691"/>
            <a:ext cx="3162455" cy="2532019"/>
          </a:xfrm>
          <a:prstGeom prst="rect">
            <a:avLst/>
          </a:prstGeom>
          <a:ln w="38100">
            <a:solidFill>
              <a:schemeClr val="tx1"/>
            </a:solidFill>
          </a:ln>
        </p:spPr>
      </p:pic>
      <p:sp>
        <p:nvSpPr>
          <p:cNvPr id="29" name="Text Placeholder 28">
            <a:extLst>
              <a:ext uri="{FF2B5EF4-FFF2-40B4-BE49-F238E27FC236}">
                <a16:creationId xmlns:a16="http://schemas.microsoft.com/office/drawing/2014/main" id="{2B07FF23-DB65-46C7-8EE2-1D3EE6D934EE}"/>
              </a:ext>
            </a:extLst>
          </p:cNvPr>
          <p:cNvSpPr>
            <a:spLocks noGrp="1"/>
          </p:cNvSpPr>
          <p:nvPr>
            <p:ph type="body" idx="1"/>
          </p:nvPr>
        </p:nvSpPr>
        <p:spPr>
          <a:xfrm>
            <a:off x="2132012" y="304800"/>
            <a:ext cx="7855074" cy="884293"/>
          </a:xfrm>
        </p:spPr>
        <p:txBody>
          <a:bodyPr anchor="ctr">
            <a:normAutofit/>
          </a:bodyPr>
          <a:lstStyle/>
          <a:p>
            <a:pPr algn="ctr"/>
            <a:r>
              <a:rPr lang="en-US" sz="4000" dirty="0">
                <a:solidFill>
                  <a:schemeClr val="tx2"/>
                </a:solidFill>
              </a:rPr>
              <a:t>First Responder heroes</a:t>
            </a:r>
          </a:p>
        </p:txBody>
      </p:sp>
      <p:pic>
        <p:nvPicPr>
          <p:cNvPr id="3" name="Picture 2">
            <a:extLst>
              <a:ext uri="{FF2B5EF4-FFF2-40B4-BE49-F238E27FC236}">
                <a16:creationId xmlns:a16="http://schemas.microsoft.com/office/drawing/2014/main" id="{FB3D6837-CF74-4BD4-BC8D-13C8FBDD9CB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247186" y="4128928"/>
            <a:ext cx="3479800" cy="2317547"/>
          </a:xfrm>
          <a:prstGeom prst="rect">
            <a:avLst/>
          </a:prstGeom>
          <a:ln w="38100">
            <a:solidFill>
              <a:schemeClr val="tx1"/>
            </a:solidFill>
          </a:ln>
        </p:spPr>
      </p:pic>
    </p:spTree>
    <p:extLst>
      <p:ext uri="{BB962C8B-B14F-4D97-AF65-F5344CB8AC3E}">
        <p14:creationId xmlns:p14="http://schemas.microsoft.com/office/powerpoint/2010/main" val="2771977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fltVal val="0.5"/>
                                          </p:val>
                                        </p:tav>
                                        <p:tav tm="100000">
                                          <p:val>
                                            <p:strVal val="#ppt_x"/>
                                          </p:val>
                                        </p:tav>
                                      </p:tavLst>
                                    </p:anim>
                                    <p:anim calcmode="lin" valueType="num">
                                      <p:cBhvr>
                                        <p:cTn id="30" dur="5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edge">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A1E0-F276-4D8D-8D0D-5459765C2D07}"/>
              </a:ext>
            </a:extLst>
          </p:cNvPr>
          <p:cNvSpPr>
            <a:spLocks noGrp="1"/>
          </p:cNvSpPr>
          <p:nvPr>
            <p:ph type="title"/>
          </p:nvPr>
        </p:nvSpPr>
        <p:spPr>
          <a:xfrm>
            <a:off x="1598612" y="533400"/>
            <a:ext cx="9144001" cy="1371600"/>
          </a:xfrm>
        </p:spPr>
        <p:txBody>
          <a:bodyPr anchor="ctr">
            <a:normAutofit/>
          </a:bodyPr>
          <a:lstStyle/>
          <a:p>
            <a:pPr algn="ctr"/>
            <a:r>
              <a:rPr lang="en-US" sz="6000" dirty="0">
                <a:solidFill>
                  <a:schemeClr val="bg2">
                    <a:lumMod val="25000"/>
                    <a:lumOff val="75000"/>
                  </a:schemeClr>
                </a:solidFill>
              </a:rPr>
              <a:t>A Unique Subculture</a:t>
            </a:r>
          </a:p>
        </p:txBody>
      </p:sp>
      <p:pic>
        <p:nvPicPr>
          <p:cNvPr id="8" name="Picture 7">
            <a:extLst>
              <a:ext uri="{FF2B5EF4-FFF2-40B4-BE49-F238E27FC236}">
                <a16:creationId xmlns:a16="http://schemas.microsoft.com/office/drawing/2014/main" id="{011D55E6-8E62-4B40-AD69-FD50C16A445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5212" y="2273628"/>
            <a:ext cx="4437701" cy="2895600"/>
          </a:xfrm>
          <a:prstGeom prst="rect">
            <a:avLst/>
          </a:prstGeom>
        </p:spPr>
      </p:pic>
      <p:pic>
        <p:nvPicPr>
          <p:cNvPr id="14" name="Picture 13">
            <a:extLst>
              <a:ext uri="{FF2B5EF4-FFF2-40B4-BE49-F238E27FC236}">
                <a16:creationId xmlns:a16="http://schemas.microsoft.com/office/drawing/2014/main" id="{BA5D4B1A-2091-46E6-BAFA-2FFFFAA90F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80212" y="2284449"/>
            <a:ext cx="4302334" cy="2873959"/>
          </a:xfrm>
          <a:prstGeom prst="rect">
            <a:avLst/>
          </a:prstGeom>
        </p:spPr>
      </p:pic>
      <p:sp>
        <p:nvSpPr>
          <p:cNvPr id="16" name="TextBox 15">
            <a:extLst>
              <a:ext uri="{FF2B5EF4-FFF2-40B4-BE49-F238E27FC236}">
                <a16:creationId xmlns:a16="http://schemas.microsoft.com/office/drawing/2014/main" id="{015C3EAC-A616-4D37-A80E-AA7A5CF51557}"/>
              </a:ext>
            </a:extLst>
          </p:cNvPr>
          <p:cNvSpPr txBox="1"/>
          <p:nvPr/>
        </p:nvSpPr>
        <p:spPr>
          <a:xfrm>
            <a:off x="2741612" y="5791200"/>
            <a:ext cx="6858000" cy="584775"/>
          </a:xfrm>
          <a:prstGeom prst="rect">
            <a:avLst/>
          </a:prstGeom>
          <a:noFill/>
        </p:spPr>
        <p:txBody>
          <a:bodyPr wrap="square" rtlCol="0">
            <a:spAutoFit/>
          </a:bodyPr>
          <a:lstStyle/>
          <a:p>
            <a:pPr algn="ctr"/>
            <a:r>
              <a:rPr lang="en-US" sz="3200" dirty="0">
                <a:solidFill>
                  <a:schemeClr val="accent1"/>
                </a:solidFill>
              </a:rPr>
              <a:t>Hero to Zero in Three Seconds Flat</a:t>
            </a:r>
          </a:p>
        </p:txBody>
      </p:sp>
    </p:spTree>
    <p:extLst>
      <p:ext uri="{BB962C8B-B14F-4D97-AF65-F5344CB8AC3E}">
        <p14:creationId xmlns:p14="http://schemas.microsoft.com/office/powerpoint/2010/main" val="224039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8AE8BE-F0EE-43BF-9160-A276BDDD06B8}"/>
              </a:ext>
            </a:extLst>
          </p:cNvPr>
          <p:cNvSpPr>
            <a:spLocks noGrp="1"/>
          </p:cNvSpPr>
          <p:nvPr>
            <p:ph type="title"/>
          </p:nvPr>
        </p:nvSpPr>
        <p:spPr>
          <a:xfrm>
            <a:off x="1446212" y="1752600"/>
            <a:ext cx="9454398" cy="2971800"/>
          </a:xfrm>
        </p:spPr>
        <p:txBody>
          <a:bodyPr anchor="ctr">
            <a:normAutofit/>
          </a:bodyPr>
          <a:lstStyle/>
          <a:p>
            <a:pPr algn="ctr"/>
            <a:r>
              <a:rPr lang="en-US" sz="6000" spc="600" dirty="0"/>
              <a:t>Law Enforcement</a:t>
            </a:r>
          </a:p>
        </p:txBody>
      </p:sp>
    </p:spTree>
    <p:extLst>
      <p:ext uri="{BB962C8B-B14F-4D97-AF65-F5344CB8AC3E}">
        <p14:creationId xmlns:p14="http://schemas.microsoft.com/office/powerpoint/2010/main" val="347159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3883-0F76-4B97-998A-FF17467196A4}"/>
              </a:ext>
            </a:extLst>
          </p:cNvPr>
          <p:cNvSpPr>
            <a:spLocks noGrp="1"/>
          </p:cNvSpPr>
          <p:nvPr>
            <p:ph type="ctrTitle"/>
          </p:nvPr>
        </p:nvSpPr>
        <p:spPr>
          <a:xfrm>
            <a:off x="227012" y="228600"/>
            <a:ext cx="6248400" cy="1752600"/>
          </a:xfrm>
        </p:spPr>
        <p:txBody>
          <a:bodyPr anchor="ctr">
            <a:normAutofit/>
          </a:bodyPr>
          <a:lstStyle/>
          <a:p>
            <a:pPr algn="ctr"/>
            <a:r>
              <a:rPr lang="en-US" sz="5400" dirty="0">
                <a:solidFill>
                  <a:schemeClr val="bg2">
                    <a:lumMod val="50000"/>
                    <a:lumOff val="50000"/>
                  </a:schemeClr>
                </a:solidFill>
              </a:rPr>
              <a:t>Police Culture 101</a:t>
            </a:r>
            <a:br>
              <a:rPr lang="en-US" sz="5400" dirty="0">
                <a:solidFill>
                  <a:schemeClr val="bg2">
                    <a:lumMod val="50000"/>
                    <a:lumOff val="50000"/>
                  </a:schemeClr>
                </a:solidFill>
              </a:rPr>
            </a:br>
            <a:endParaRPr lang="en-US" sz="5400" dirty="0">
              <a:solidFill>
                <a:schemeClr val="bg2">
                  <a:lumMod val="50000"/>
                  <a:lumOff val="50000"/>
                </a:schemeClr>
              </a:solidFill>
            </a:endParaRPr>
          </a:p>
        </p:txBody>
      </p:sp>
      <p:pic>
        <p:nvPicPr>
          <p:cNvPr id="5" name="Picture 4">
            <a:extLst>
              <a:ext uri="{FF2B5EF4-FFF2-40B4-BE49-F238E27FC236}">
                <a16:creationId xmlns:a16="http://schemas.microsoft.com/office/drawing/2014/main" id="{5F893283-8740-4210-82DC-64260A1DEE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84888" y="1524000"/>
            <a:ext cx="8229600" cy="3158480"/>
          </a:xfrm>
          <a:prstGeom prst="roundRect">
            <a:avLst>
              <a:gd name="adj" fmla="val 8594"/>
            </a:avLst>
          </a:prstGeom>
          <a:solidFill>
            <a:srgbClr val="FFFFFF">
              <a:shade val="85000"/>
            </a:srgbClr>
          </a:solidFill>
          <a:ln w="38100">
            <a:solidFill>
              <a:schemeClr val="bg1"/>
            </a:solid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0CDB7164-64D4-44B3-B9DF-0458612B1A6D}"/>
              </a:ext>
            </a:extLst>
          </p:cNvPr>
          <p:cNvSpPr txBox="1"/>
          <p:nvPr/>
        </p:nvSpPr>
        <p:spPr>
          <a:xfrm>
            <a:off x="1418188" y="5562381"/>
            <a:ext cx="8763000" cy="830997"/>
          </a:xfrm>
          <a:prstGeom prst="rect">
            <a:avLst/>
          </a:prstGeom>
          <a:noFill/>
        </p:spPr>
        <p:txBody>
          <a:bodyPr wrap="square" rtlCol="0">
            <a:spAutoFit/>
          </a:bodyPr>
          <a:lstStyle/>
          <a:p>
            <a:pPr algn="ctr"/>
            <a:r>
              <a:rPr lang="en-US" sz="2400" dirty="0">
                <a:solidFill>
                  <a:schemeClr val="bg2">
                    <a:lumMod val="10000"/>
                    <a:lumOff val="90000"/>
                  </a:schemeClr>
                </a:solidFill>
              </a:rPr>
              <a:t>Everything You Wanted to Know About Law Enforcement but Forgot to Ask</a:t>
            </a:r>
          </a:p>
        </p:txBody>
      </p:sp>
    </p:spTree>
    <p:extLst>
      <p:ext uri="{BB962C8B-B14F-4D97-AF65-F5344CB8AC3E}">
        <p14:creationId xmlns:p14="http://schemas.microsoft.com/office/powerpoint/2010/main" val="2381432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75A8C2-11C9-4F2B-AD2F-16E1D1D7BB3F}"/>
              </a:ext>
            </a:extLst>
          </p:cNvPr>
          <p:cNvPicPr>
            <a:picLocks noChangeAspect="1"/>
          </p:cNvPicPr>
          <p:nvPr/>
        </p:nvPicPr>
        <p:blipFill>
          <a:blip r:embed="rId2"/>
          <a:stretch>
            <a:fillRect/>
          </a:stretch>
        </p:blipFill>
        <p:spPr>
          <a:xfrm>
            <a:off x="552787" y="457200"/>
            <a:ext cx="4170025" cy="2664183"/>
          </a:xfrm>
          <a:prstGeom prst="rect">
            <a:avLst/>
          </a:prstGeom>
        </p:spPr>
      </p:pic>
      <p:sp>
        <p:nvSpPr>
          <p:cNvPr id="5" name="Text Placeholder 4">
            <a:extLst>
              <a:ext uri="{FF2B5EF4-FFF2-40B4-BE49-F238E27FC236}">
                <a16:creationId xmlns:a16="http://schemas.microsoft.com/office/drawing/2014/main" id="{445559AC-69FA-4B5B-B623-273E94D29253}"/>
              </a:ext>
            </a:extLst>
          </p:cNvPr>
          <p:cNvSpPr>
            <a:spLocks noGrp="1"/>
          </p:cNvSpPr>
          <p:nvPr>
            <p:ph type="body" sz="half" idx="2"/>
          </p:nvPr>
        </p:nvSpPr>
        <p:spPr>
          <a:xfrm>
            <a:off x="770899" y="3581400"/>
            <a:ext cx="3951913" cy="1447800"/>
          </a:xfrm>
        </p:spPr>
        <p:txBody>
          <a:bodyPr anchor="ctr"/>
          <a:lstStyle/>
          <a:p>
            <a:pPr algn="ctr"/>
            <a:r>
              <a:rPr lang="en-US" sz="2800" dirty="0"/>
              <a:t>The Clinician’s Dilemma</a:t>
            </a:r>
          </a:p>
          <a:p>
            <a:endParaRPr lang="en-US" dirty="0"/>
          </a:p>
        </p:txBody>
      </p:sp>
      <p:sp>
        <p:nvSpPr>
          <p:cNvPr id="4" name="Content Placeholder 3">
            <a:extLst>
              <a:ext uri="{FF2B5EF4-FFF2-40B4-BE49-F238E27FC236}">
                <a16:creationId xmlns:a16="http://schemas.microsoft.com/office/drawing/2014/main" id="{F426A642-46E9-42C1-B701-84AED4E9A221}"/>
              </a:ext>
            </a:extLst>
          </p:cNvPr>
          <p:cNvSpPr>
            <a:spLocks noGrp="1"/>
          </p:cNvSpPr>
          <p:nvPr>
            <p:ph idx="1"/>
          </p:nvPr>
        </p:nvSpPr>
        <p:spPr>
          <a:xfrm>
            <a:off x="4646612" y="685800"/>
            <a:ext cx="7010400" cy="5334000"/>
          </a:xfrm>
        </p:spPr>
        <p:txBody>
          <a:bodyPr/>
          <a:lstStyle/>
          <a:p>
            <a:pPr marL="0" indent="0" algn="just">
              <a:buNone/>
            </a:pPr>
            <a:r>
              <a:rPr lang="en-US" sz="2800" i="1" dirty="0"/>
              <a:t>Cops are not eager clients. It takes a lot for them to seek help and very little to turn them off. Therapists who make mistakes with cops don’t get second chances. The number one error clinicians make treating cops is failing to understand what they do, why they do it, and the culture in which they operate. The clinician who works with a police officer or police family is like a sociologist or an ethnologist who is entering a closed culture with high levels of distrust for outsiders.</a:t>
            </a:r>
          </a:p>
          <a:p>
            <a:pPr marL="0" indent="0">
              <a:buNone/>
            </a:pPr>
            <a:r>
              <a:rPr lang="en-US" sz="1400" dirty="0"/>
              <a:t>Kirschman,E.K., Kamena, M., &amp; Fay, J. (2014</a:t>
            </a:r>
            <a:r>
              <a:rPr lang="en-US" sz="1400" i="1" dirty="0"/>
              <a:t>), Counseling Cops. </a:t>
            </a:r>
            <a:r>
              <a:rPr lang="en-US" sz="1400" dirty="0"/>
              <a:t>New York, Guildford Press.</a:t>
            </a:r>
            <a:endParaRPr lang="en-US" sz="1400" i="1" dirty="0"/>
          </a:p>
          <a:p>
            <a:pPr marL="0" indent="0" algn="r">
              <a:buNone/>
            </a:pPr>
            <a:endParaRPr lang="en-US" sz="1400" dirty="0"/>
          </a:p>
        </p:txBody>
      </p:sp>
    </p:spTree>
    <p:extLst>
      <p:ext uri="{BB962C8B-B14F-4D97-AF65-F5344CB8AC3E}">
        <p14:creationId xmlns:p14="http://schemas.microsoft.com/office/powerpoint/2010/main" val="3535578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94DC9F-2B1C-4C5A-A6FA-0ED8EABDA1C7}">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5570</TotalTime>
  <Words>2575</Words>
  <Application>Microsoft Office PowerPoint</Application>
  <PresentationFormat>Custom</PresentationFormat>
  <Paragraphs>254</Paragraphs>
  <Slides>43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Black Tie SF</vt:lpstr>
      <vt:lpstr>Corbel</vt:lpstr>
      <vt:lpstr>Wingdings</vt:lpstr>
      <vt:lpstr>Digital Blue Tunnel 16x9</vt:lpstr>
      <vt:lpstr>PowerPoint Presentation</vt:lpstr>
      <vt:lpstr>My Friend Mike</vt:lpstr>
      <vt:lpstr>PowerPoint Presentation</vt:lpstr>
      <vt:lpstr>Societal Views</vt:lpstr>
      <vt:lpstr>PowerPoint Presentation</vt:lpstr>
      <vt:lpstr>A Unique Subculture</vt:lpstr>
      <vt:lpstr>Law Enforcement</vt:lpstr>
      <vt:lpstr>Police Culture 101 </vt:lpstr>
      <vt:lpstr>PowerPoint Presentation</vt:lpstr>
      <vt:lpstr>Police Culture 101</vt:lpstr>
      <vt:lpstr>PowerPoint Presentation</vt:lpstr>
      <vt:lpstr>PowerPoint Presentation</vt:lpstr>
      <vt:lpstr>Police Culture 101</vt:lpstr>
      <vt:lpstr>Police Culture 101</vt:lpstr>
      <vt:lpstr>Police Culture 101</vt:lpstr>
      <vt:lpstr>Police Culture 101</vt:lpstr>
      <vt:lpstr>Police Culture 101</vt:lpstr>
      <vt:lpstr>Police Culture 101</vt:lpstr>
      <vt:lpstr>General Distrust of Mental Health Professionals</vt:lpstr>
      <vt:lpstr>PowerPoint Presentation</vt:lpstr>
      <vt:lpstr>The Therapeutic Alliance Is PARAMOUNT!</vt:lpstr>
      <vt:lpstr>PowerPoint Presentation</vt:lpstr>
      <vt:lpstr>Navigating the Path to Helping the First Responder…</vt:lpstr>
      <vt:lpstr>Initial Considerations</vt:lpstr>
      <vt:lpstr>Initial Considerations for Law Enforcement Clients</vt:lpstr>
      <vt:lpstr>Initial Considerations for Law Enforcement Clients</vt:lpstr>
      <vt:lpstr>Initial Considerations for Law Enforcement Clients</vt:lpstr>
      <vt:lpstr>PowerPoint Presentation</vt:lpstr>
      <vt:lpstr>Initial Considerations for Law Enforcement Clients</vt:lpstr>
      <vt:lpstr>Initial Considerations for Law Enforcement Clients</vt:lpstr>
      <vt:lpstr>Common Presenting Problems Among Law Enforcement Clients</vt:lpstr>
      <vt:lpstr>Common Presenting Problems Among Law Enforcement Clients</vt:lpstr>
      <vt:lpstr>Common Presenting Problems Among Law Enforcement Clients</vt:lpstr>
      <vt:lpstr>PowerPoint Presentation</vt:lpstr>
      <vt:lpstr>The Police Family</vt:lpstr>
      <vt:lpstr>The Police Family</vt:lpstr>
      <vt:lpstr>The Police Family</vt:lpstr>
      <vt:lpstr>Stories of Pain</vt:lpstr>
      <vt:lpstr>The Police Family</vt:lpstr>
      <vt:lpstr>Clinician’s Role</vt:lpstr>
      <vt:lpstr>My Story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Responder Trauma Helping Those Who Help Others: A Mental Health Professional’s Guide</dc:title>
  <dc:creator>Gary Dietz</dc:creator>
  <cp:lastModifiedBy>Gary Dietz</cp:lastModifiedBy>
  <cp:revision>370</cp:revision>
  <dcterms:created xsi:type="dcterms:W3CDTF">2017-10-20T20:33:20Z</dcterms:created>
  <dcterms:modified xsi:type="dcterms:W3CDTF">2018-10-25T16:28:53Z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